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5" r:id="rId2"/>
    <p:sldId id="435" r:id="rId3"/>
    <p:sldId id="446" r:id="rId4"/>
    <p:sldId id="445" r:id="rId5"/>
    <p:sldId id="434" r:id="rId6"/>
    <p:sldId id="441" r:id="rId7"/>
    <p:sldId id="414" r:id="rId8"/>
    <p:sldId id="360" r:id="rId9"/>
    <p:sldId id="440" r:id="rId10"/>
    <p:sldId id="442" r:id="rId11"/>
    <p:sldId id="413" r:id="rId12"/>
    <p:sldId id="418" r:id="rId13"/>
    <p:sldId id="419" r:id="rId14"/>
    <p:sldId id="422" r:id="rId15"/>
    <p:sldId id="423" r:id="rId16"/>
    <p:sldId id="428" r:id="rId17"/>
    <p:sldId id="429" r:id="rId18"/>
    <p:sldId id="436" r:id="rId19"/>
    <p:sldId id="437" r:id="rId20"/>
    <p:sldId id="447" r:id="rId21"/>
    <p:sldId id="439" r:id="rId22"/>
  </p:sldIdLst>
  <p:sldSz cx="23402925" cy="13322300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9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1413653" algn="l" rtl="0" fontAlgn="base">
      <a:spcBef>
        <a:spcPct val="0"/>
      </a:spcBef>
      <a:spcAft>
        <a:spcPct val="0"/>
      </a:spcAft>
      <a:defRPr sz="39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2827304" algn="l" rtl="0" fontAlgn="base">
      <a:spcBef>
        <a:spcPct val="0"/>
      </a:spcBef>
      <a:spcAft>
        <a:spcPct val="0"/>
      </a:spcAft>
      <a:defRPr sz="39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4240960" algn="l" rtl="0" fontAlgn="base">
      <a:spcBef>
        <a:spcPct val="0"/>
      </a:spcBef>
      <a:spcAft>
        <a:spcPct val="0"/>
      </a:spcAft>
      <a:defRPr sz="39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5654610" algn="l" rtl="0" fontAlgn="base">
      <a:spcBef>
        <a:spcPct val="0"/>
      </a:spcBef>
      <a:spcAft>
        <a:spcPct val="0"/>
      </a:spcAft>
      <a:defRPr sz="39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7068263" algn="l" defTabSz="2827304" rtl="0" eaLnBrk="1" latinLnBrk="0" hangingPunct="1">
      <a:defRPr sz="39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8481914" algn="l" defTabSz="2827304" rtl="0" eaLnBrk="1" latinLnBrk="0" hangingPunct="1">
      <a:defRPr sz="39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9895570" algn="l" defTabSz="2827304" rtl="0" eaLnBrk="1" latinLnBrk="0" hangingPunct="1">
      <a:defRPr sz="39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11309220" algn="l" defTabSz="2827304" rtl="0" eaLnBrk="1" latinLnBrk="0" hangingPunct="1">
      <a:defRPr sz="39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6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808080"/>
    <a:srgbClr val="3E6FD2"/>
    <a:srgbClr val="336600"/>
    <a:srgbClr val="99CCFF"/>
    <a:srgbClr val="588065"/>
    <a:srgbClr val="CC3300"/>
    <a:srgbClr val="3166CF"/>
    <a:srgbClr val="2D5EC1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714" autoAdjust="0"/>
    <p:restoredTop sz="94633" autoAdjust="0"/>
  </p:normalViewPr>
  <p:slideViewPr>
    <p:cSldViewPr>
      <p:cViewPr varScale="1">
        <p:scale>
          <a:sx n="31" d="100"/>
          <a:sy n="31" d="100"/>
        </p:scale>
        <p:origin x="102" y="1050"/>
      </p:cViewPr>
      <p:guideLst>
        <p:guide orient="horz" pos="4196"/>
        <p:guide pos="7371"/>
      </p:guideLst>
    </p:cSldViewPr>
  </p:slideViewPr>
  <p:outlineViewPr>
    <p:cViewPr>
      <p:scale>
        <a:sx n="33" d="100"/>
        <a:sy n="33" d="100"/>
      </p:scale>
      <p:origin x="48" y="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878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000" b="1" i="1" u="none" strike="noStrike" kern="1200" baseline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</a:defRPr>
            </a:pPr>
            <a:r>
              <a:rPr lang="en-GB" sz="2000" b="1" dirty="0"/>
              <a:t> in billion EUR </a:t>
            </a:r>
          </a:p>
        </c:rich>
      </c:tx>
      <c:layout>
        <c:manualLayout>
          <c:xMode val="edge"/>
          <c:yMode val="edge"/>
          <c:x val="3.3823691051879531E-2"/>
          <c:y val="2.4834658001798134E-2"/>
        </c:manualLayout>
      </c:layout>
      <c:overlay val="0"/>
      <c:spPr>
        <a:noFill/>
        <a:ln w="2668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6024844720496906E-2"/>
          <c:y val="6.8623715936603658E-2"/>
          <c:w val="0.94782608695652204"/>
          <c:h val="0.629137806010378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 subsidies</c:v>
                </c:pt>
              </c:strCache>
            </c:strRef>
          </c:tx>
          <c:spPr>
            <a:solidFill>
              <a:srgbClr val="FF0000"/>
            </a:solidFill>
            <a:ln w="1334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cat>
          <c:val>
            <c:numRef>
              <c:f>Sheet1!$B$2:$AW$2</c:f>
              <c:numCache>
                <c:formatCode>General</c:formatCode>
                <c:ptCount val="48"/>
                <c:pt idx="0">
                  <c:v>5.7</c:v>
                </c:pt>
                <c:pt idx="1">
                  <c:v>5.21</c:v>
                </c:pt>
                <c:pt idx="2">
                  <c:v>5.05</c:v>
                </c:pt>
                <c:pt idx="3">
                  <c:v>5.56</c:v>
                </c:pt>
                <c:pt idx="4">
                  <c:v>6.6199999999999992</c:v>
                </c:pt>
                <c:pt idx="5">
                  <c:v>6.72</c:v>
                </c:pt>
                <c:pt idx="6">
                  <c:v>7.41</c:v>
                </c:pt>
                <c:pt idx="7">
                  <c:v>9.3800000000000008</c:v>
                </c:pt>
                <c:pt idx="8">
                  <c:v>9.93</c:v>
                </c:pt>
                <c:pt idx="9">
                  <c:v>9.7100000000000009</c:v>
                </c:pt>
                <c:pt idx="10">
                  <c:v>7.72</c:v>
                </c:pt>
                <c:pt idx="11">
                  <c:v>10.08</c:v>
                </c:pt>
                <c:pt idx="12">
                  <c:v>9.4700000000000006</c:v>
                </c:pt>
                <c:pt idx="13">
                  <c:v>10.16</c:v>
                </c:pt>
                <c:pt idx="14">
                  <c:v>8.16</c:v>
                </c:pt>
                <c:pt idx="15">
                  <c:v>7.8</c:v>
                </c:pt>
                <c:pt idx="16">
                  <c:v>5.7</c:v>
                </c:pt>
                <c:pt idx="17">
                  <c:v>5.88</c:v>
                </c:pt>
                <c:pt idx="18">
                  <c:v>4.8199999999999994</c:v>
                </c:pt>
                <c:pt idx="19">
                  <c:v>5.6</c:v>
                </c:pt>
                <c:pt idx="20">
                  <c:v>5.6499999999999995</c:v>
                </c:pt>
                <c:pt idx="21">
                  <c:v>3.4099999999999997</c:v>
                </c:pt>
                <c:pt idx="22">
                  <c:v>3.4499999999999997</c:v>
                </c:pt>
                <c:pt idx="23">
                  <c:v>3.73</c:v>
                </c:pt>
                <c:pt idx="24">
                  <c:v>3.38</c:v>
                </c:pt>
                <c:pt idx="25">
                  <c:v>3.05</c:v>
                </c:pt>
                <c:pt idx="26">
                  <c:v>2.4899999999999998</c:v>
                </c:pt>
                <c:pt idx="27">
                  <c:v>1.44</c:v>
                </c:pt>
                <c:pt idx="28">
                  <c:v>0.92</c:v>
                </c:pt>
                <c:pt idx="29">
                  <c:v>0.65000000000000013</c:v>
                </c:pt>
                <c:pt idx="30">
                  <c:v>0.39000000000000007</c:v>
                </c:pt>
                <c:pt idx="31">
                  <c:v>0.18000000000000002</c:v>
                </c:pt>
                <c:pt idx="32">
                  <c:v>0.14666968200000005</c:v>
                </c:pt>
                <c:pt idx="33">
                  <c:v>9.7100000000000034E-2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B-416E-BC5A-8ABD75B2E020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Other market measures</c:v>
                </c:pt>
              </c:strCache>
            </c:strRef>
          </c:tx>
          <c:spPr>
            <a:solidFill>
              <a:srgbClr val="D78C05"/>
            </a:solidFill>
            <a:ln w="13341">
              <a:solidFill>
                <a:srgbClr val="000080"/>
              </a:solidFill>
              <a:prstDash val="solid"/>
            </a:ln>
          </c:spPr>
          <c:invertIfNegative val="0"/>
          <c:cat>
            <c:numRef>
              <c:f>Sheet1!$B$1:$AW$1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cat>
          <c:val>
            <c:numRef>
              <c:f>Sheet1!$B$3:$AW$3</c:f>
              <c:numCache>
                <c:formatCode>General</c:formatCode>
                <c:ptCount val="48"/>
                <c:pt idx="0">
                  <c:v>5.6199999999999992</c:v>
                </c:pt>
                <c:pt idx="1">
                  <c:v>5.9300000000000006</c:v>
                </c:pt>
                <c:pt idx="2">
                  <c:v>7.35</c:v>
                </c:pt>
                <c:pt idx="3">
                  <c:v>10.229999999999999</c:v>
                </c:pt>
                <c:pt idx="4">
                  <c:v>11.709999999999999</c:v>
                </c:pt>
                <c:pt idx="5">
                  <c:v>13.01</c:v>
                </c:pt>
                <c:pt idx="6">
                  <c:v>14.709999999999999</c:v>
                </c:pt>
                <c:pt idx="7">
                  <c:v>13.58</c:v>
                </c:pt>
                <c:pt idx="8">
                  <c:v>16.47</c:v>
                </c:pt>
                <c:pt idx="9">
                  <c:v>14.69</c:v>
                </c:pt>
                <c:pt idx="10">
                  <c:v>17.350000000000001</c:v>
                </c:pt>
                <c:pt idx="11">
                  <c:v>21.479999999999997</c:v>
                </c:pt>
                <c:pt idx="12">
                  <c:v>15.91</c:v>
                </c:pt>
                <c:pt idx="13">
                  <c:v>13.58</c:v>
                </c:pt>
                <c:pt idx="14">
                  <c:v>7.59</c:v>
                </c:pt>
                <c:pt idx="15">
                  <c:v>5.37</c:v>
                </c:pt>
                <c:pt idx="16">
                  <c:v>6.58</c:v>
                </c:pt>
                <c:pt idx="17">
                  <c:v>7.07</c:v>
                </c:pt>
                <c:pt idx="18">
                  <c:v>6.45</c:v>
                </c:pt>
                <c:pt idx="19">
                  <c:v>5.45</c:v>
                </c:pt>
                <c:pt idx="20">
                  <c:v>5.14</c:v>
                </c:pt>
                <c:pt idx="21">
                  <c:v>6.28</c:v>
                </c:pt>
                <c:pt idx="22">
                  <c:v>6.51</c:v>
                </c:pt>
                <c:pt idx="23">
                  <c:v>6.33</c:v>
                </c:pt>
                <c:pt idx="24">
                  <c:v>5.07</c:v>
                </c:pt>
                <c:pt idx="25">
                  <c:v>5.33</c:v>
                </c:pt>
                <c:pt idx="26">
                  <c:v>5.57</c:v>
                </c:pt>
                <c:pt idx="27">
                  <c:v>3.42</c:v>
                </c:pt>
                <c:pt idx="28">
                  <c:v>3.23</c:v>
                </c:pt>
                <c:pt idx="29">
                  <c:v>3.34</c:v>
                </c:pt>
                <c:pt idx="30">
                  <c:v>3.6</c:v>
                </c:pt>
                <c:pt idx="31">
                  <c:v>3.16</c:v>
                </c:pt>
                <c:pt idx="32">
                  <c:v>3.2593303180000004</c:v>
                </c:pt>
                <c:pt idx="33">
                  <c:v>3.13</c:v>
                </c:pt>
                <c:pt idx="34">
                  <c:v>2.4699999999999998</c:v>
                </c:pt>
                <c:pt idx="35">
                  <c:v>2.92</c:v>
                </c:pt>
                <c:pt idx="36">
                  <c:v>2.7</c:v>
                </c:pt>
                <c:pt idx="37">
                  <c:v>2.73</c:v>
                </c:pt>
                <c:pt idx="38">
                  <c:v>2.75</c:v>
                </c:pt>
                <c:pt idx="39">
                  <c:v>2.74</c:v>
                </c:pt>
                <c:pt idx="40">
                  <c:v>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B-416E-BC5A-8ABD75B2E020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Coupled support</c:v>
                </c:pt>
              </c:strCache>
            </c:strRef>
          </c:tx>
          <c:spPr>
            <a:solidFill>
              <a:srgbClr val="000080"/>
            </a:solidFill>
            <a:ln w="1334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cat>
          <c:val>
            <c:numRef>
              <c:f>Sheet1!$B$4:$AW$4</c:f>
              <c:numCache>
                <c:formatCode>General</c:formatCode>
                <c:ptCount val="48"/>
                <c:pt idx="12">
                  <c:v>5.9</c:v>
                </c:pt>
                <c:pt idx="13">
                  <c:v>10.32</c:v>
                </c:pt>
                <c:pt idx="14">
                  <c:v>17.149999999999999</c:v>
                </c:pt>
                <c:pt idx="15">
                  <c:v>20.459999999999997</c:v>
                </c:pt>
                <c:pt idx="16">
                  <c:v>24.959999999999997</c:v>
                </c:pt>
                <c:pt idx="17">
                  <c:v>25.650000000000002</c:v>
                </c:pt>
                <c:pt idx="18">
                  <c:v>25.630000000000003</c:v>
                </c:pt>
                <c:pt idx="19">
                  <c:v>25.91</c:v>
                </c:pt>
                <c:pt idx="20">
                  <c:v>25.5</c:v>
                </c:pt>
                <c:pt idx="21">
                  <c:v>28.03</c:v>
                </c:pt>
                <c:pt idx="22">
                  <c:v>28.84</c:v>
                </c:pt>
                <c:pt idx="23">
                  <c:v>29.7</c:v>
                </c:pt>
                <c:pt idx="24">
                  <c:v>29.830000000000002</c:v>
                </c:pt>
                <c:pt idx="25">
                  <c:v>32.25</c:v>
                </c:pt>
                <c:pt idx="26">
                  <c:v>18.100000000000001</c:v>
                </c:pt>
                <c:pt idx="27">
                  <c:v>6.68</c:v>
                </c:pt>
                <c:pt idx="28">
                  <c:v>6.1499999999999995</c:v>
                </c:pt>
                <c:pt idx="29">
                  <c:v>6.3199999999999994</c:v>
                </c:pt>
                <c:pt idx="30">
                  <c:v>5.85</c:v>
                </c:pt>
                <c:pt idx="31">
                  <c:v>3.3499999999999996</c:v>
                </c:pt>
                <c:pt idx="32">
                  <c:v>3.21</c:v>
                </c:pt>
                <c:pt idx="33">
                  <c:v>2.82</c:v>
                </c:pt>
                <c:pt idx="34">
                  <c:v>2.71</c:v>
                </c:pt>
                <c:pt idx="35">
                  <c:v>3.08</c:v>
                </c:pt>
                <c:pt idx="36">
                  <c:v>4.8</c:v>
                </c:pt>
                <c:pt idx="37">
                  <c:v>4.8199999999999994</c:v>
                </c:pt>
                <c:pt idx="38">
                  <c:v>4.84</c:v>
                </c:pt>
                <c:pt idx="39">
                  <c:v>4.8499999999999996</c:v>
                </c:pt>
                <c:pt idx="40">
                  <c:v>4.87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DB-416E-BC5A-8ABD75B2E020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Decoupled support</c:v>
                </c:pt>
              </c:strCache>
            </c:strRef>
          </c:tx>
          <c:spPr>
            <a:solidFill>
              <a:srgbClr val="008000"/>
            </a:solidFill>
            <a:ln w="1334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cat>
          <c:val>
            <c:numRef>
              <c:f>Sheet1!$B$5:$AW$5</c:f>
              <c:numCache>
                <c:formatCode>General</c:formatCode>
                <c:ptCount val="48"/>
                <c:pt idx="25">
                  <c:v>1.45</c:v>
                </c:pt>
                <c:pt idx="26">
                  <c:v>15.950000000000001</c:v>
                </c:pt>
                <c:pt idx="27">
                  <c:v>30.37</c:v>
                </c:pt>
                <c:pt idx="28">
                  <c:v>31.41</c:v>
                </c:pt>
                <c:pt idx="29">
                  <c:v>32.790000000000006</c:v>
                </c:pt>
                <c:pt idx="30">
                  <c:v>33.83</c:v>
                </c:pt>
                <c:pt idx="31">
                  <c:v>36.83</c:v>
                </c:pt>
                <c:pt idx="32">
                  <c:v>37.665000000000006</c:v>
                </c:pt>
                <c:pt idx="33">
                  <c:v>38.839999999999996</c:v>
                </c:pt>
                <c:pt idx="34">
                  <c:v>38.949999999999996</c:v>
                </c:pt>
                <c:pt idx="35">
                  <c:v>39.08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DB-416E-BC5A-8ABD75B2E020}"/>
            </c:ext>
          </c:extLst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of which direct payments</c:v>
                </c:pt>
              </c:strCache>
            </c:strRef>
          </c:tx>
          <c:spPr>
            <a:solidFill>
              <a:srgbClr val="99CC00"/>
            </a:solidFill>
            <a:ln w="13341">
              <a:solidFill>
                <a:schemeClr val="tx1"/>
              </a:solidFill>
              <a:prstDash val="solid"/>
            </a:ln>
          </c:spPr>
          <c:invertIfNegative val="0"/>
          <c:dPt>
            <c:idx val="34"/>
            <c:invertIfNegative val="0"/>
            <c:bubble3D val="0"/>
            <c:spPr>
              <a:solidFill>
                <a:srgbClr val="008000"/>
              </a:solidFill>
              <a:ln w="1334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7DB-416E-BC5A-8ABD75B2E020}"/>
              </c:ext>
            </c:extLst>
          </c:dPt>
          <c:dPt>
            <c:idx val="35"/>
            <c:invertIfNegative val="0"/>
            <c:bubble3D val="0"/>
            <c:spPr>
              <a:solidFill>
                <a:srgbClr val="008000"/>
              </a:solidFill>
              <a:ln w="1334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7DB-416E-BC5A-8ABD75B2E020}"/>
              </c:ext>
            </c:extLst>
          </c:dPt>
          <c:cat>
            <c:numRef>
              <c:f>Sheet1!$B$1:$AW$1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cat>
          <c:val>
            <c:numRef>
              <c:f>Sheet1!$B$6:$AW$6</c:f>
              <c:numCache>
                <c:formatCode>General</c:formatCode>
                <c:ptCount val="48"/>
                <c:pt idx="36">
                  <c:v>24.630000000000003</c:v>
                </c:pt>
                <c:pt idx="37">
                  <c:v>24.8</c:v>
                </c:pt>
                <c:pt idx="38">
                  <c:v>24.779999999999998</c:v>
                </c:pt>
                <c:pt idx="39">
                  <c:v>24.82</c:v>
                </c:pt>
                <c:pt idx="40">
                  <c:v>24.830000000000002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DB-416E-BC5A-8ABD75B2E020}"/>
            </c:ext>
          </c:extLst>
        </c:ser>
        <c:ser>
          <c:idx val="8"/>
          <c:order val="5"/>
          <c:tx>
            <c:strRef>
              <c:f>Sheet1!$A$7</c:f>
              <c:strCache>
                <c:ptCount val="1"/>
                <c:pt idx="0">
                  <c:v>of which green payments</c:v>
                </c:pt>
              </c:strCache>
            </c:strRef>
          </c:tx>
          <c:spPr>
            <a:pattFill prst="dkDnDiag">
              <a:fgClr>
                <a:srgbClr val="42A62A"/>
              </a:fgClr>
              <a:bgClr>
                <a:schemeClr val="bg1"/>
              </a:bgClr>
            </a:pattFill>
            <a:ln w="13335">
              <a:solidFill>
                <a:schemeClr val="tx1"/>
              </a:solidFill>
            </a:ln>
          </c:spPr>
          <c:invertIfNegative val="0"/>
          <c:cat>
            <c:numRef>
              <c:f>Sheet1!$B$1:$AW$1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cat>
          <c:val>
            <c:numRef>
              <c:f>Sheet1!$B$7:$AW$7</c:f>
              <c:numCache>
                <c:formatCode>General</c:formatCode>
                <c:ptCount val="48"/>
                <c:pt idx="36">
                  <c:v>12.48</c:v>
                </c:pt>
                <c:pt idx="37">
                  <c:v>12.450000000000001</c:v>
                </c:pt>
                <c:pt idx="38">
                  <c:v>12.450000000000001</c:v>
                </c:pt>
                <c:pt idx="39">
                  <c:v>12.48</c:v>
                </c:pt>
                <c:pt idx="40">
                  <c:v>12.49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DB-416E-BC5A-8ABD75B2E020}"/>
            </c:ext>
          </c:extLst>
        </c:ser>
        <c:ser>
          <c:idx val="4"/>
          <c:order val="6"/>
          <c:tx>
            <c:strRef>
              <c:f>Sheet1!$A$8</c:f>
              <c:strCache>
                <c:ptCount val="1"/>
                <c:pt idx="0">
                  <c:v>Rural development - environment/climate</c:v>
                </c:pt>
              </c:strCache>
            </c:strRef>
          </c:tx>
          <c:spPr>
            <a:pattFill prst="dkUpDiag">
              <a:fgClr>
                <a:srgbClr val="7030A0"/>
              </a:fgClr>
              <a:bgClr>
                <a:schemeClr val="bg1"/>
              </a:bgClr>
            </a:pattFill>
            <a:ln w="13341">
              <a:solidFill>
                <a:srgbClr val="000080"/>
              </a:solidFill>
              <a:prstDash val="solid"/>
            </a:ln>
          </c:spPr>
          <c:invertIfNegative val="0"/>
          <c:cat>
            <c:numRef>
              <c:f>Sheet1!$B$1:$AW$1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cat>
          <c:val>
            <c:numRef>
              <c:f>Sheet1!$B$8:$AW$8</c:f>
              <c:numCache>
                <c:formatCode>General</c:formatCode>
                <c:ptCount val="48"/>
                <c:pt idx="27">
                  <c:v>2.72</c:v>
                </c:pt>
                <c:pt idx="28">
                  <c:v>2.63</c:v>
                </c:pt>
                <c:pt idx="29">
                  <c:v>2.19</c:v>
                </c:pt>
                <c:pt idx="30">
                  <c:v>2.8699999999999997</c:v>
                </c:pt>
                <c:pt idx="31">
                  <c:v>3.08</c:v>
                </c:pt>
                <c:pt idx="32">
                  <c:v>3.32</c:v>
                </c:pt>
                <c:pt idx="33">
                  <c:v>3.29</c:v>
                </c:pt>
                <c:pt idx="34">
                  <c:v>3.36</c:v>
                </c:pt>
                <c:pt idx="35">
                  <c:v>4.1499999999999995</c:v>
                </c:pt>
                <c:pt idx="36">
                  <c:v>4.3</c:v>
                </c:pt>
                <c:pt idx="37">
                  <c:v>4.3099999999999996</c:v>
                </c:pt>
                <c:pt idx="38">
                  <c:v>4.3099999999999996</c:v>
                </c:pt>
                <c:pt idx="39">
                  <c:v>4.3</c:v>
                </c:pt>
                <c:pt idx="4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DB-416E-BC5A-8ABD75B2E020}"/>
            </c:ext>
          </c:extLst>
        </c:ser>
        <c:ser>
          <c:idx val="6"/>
          <c:order val="7"/>
          <c:tx>
            <c:strRef>
              <c:f>Sheet1!$A$9</c:f>
              <c:strCache>
                <c:ptCount val="1"/>
                <c:pt idx="0">
                  <c:v>Rural development - other measures</c:v>
                </c:pt>
              </c:strCache>
            </c:strRef>
          </c:tx>
          <c:spPr>
            <a:solidFill>
              <a:srgbClr val="7030A0"/>
            </a:solidFill>
            <a:ln w="13335">
              <a:solidFill>
                <a:schemeClr val="tx1"/>
              </a:solidFill>
            </a:ln>
          </c:spPr>
          <c:invertIfNegative val="0"/>
          <c:cat>
            <c:numRef>
              <c:f>Sheet1!$B$1:$AW$1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cat>
          <c:val>
            <c:numRef>
              <c:f>Sheet1!$B$9:$AW$9</c:f>
              <c:numCache>
                <c:formatCode>General</c:formatCode>
                <c:ptCount val="48"/>
                <c:pt idx="1">
                  <c:v>0.72000000000000008</c:v>
                </c:pt>
                <c:pt idx="2">
                  <c:v>0.65000000000000013</c:v>
                </c:pt>
                <c:pt idx="3">
                  <c:v>0.94000000000000006</c:v>
                </c:pt>
                <c:pt idx="4">
                  <c:v>0.68000000000000016</c:v>
                </c:pt>
                <c:pt idx="5">
                  <c:v>0.9</c:v>
                </c:pt>
                <c:pt idx="6">
                  <c:v>0.97</c:v>
                </c:pt>
                <c:pt idx="7">
                  <c:v>0.94000000000000006</c:v>
                </c:pt>
                <c:pt idx="8">
                  <c:v>1.1800000000000002</c:v>
                </c:pt>
                <c:pt idx="9">
                  <c:v>1.47</c:v>
                </c:pt>
                <c:pt idx="10">
                  <c:v>1.97</c:v>
                </c:pt>
                <c:pt idx="11">
                  <c:v>2.4099999999999997</c:v>
                </c:pt>
                <c:pt idx="12">
                  <c:v>2.88</c:v>
                </c:pt>
                <c:pt idx="13">
                  <c:v>3.7800000000000002</c:v>
                </c:pt>
                <c:pt idx="14">
                  <c:v>3.86</c:v>
                </c:pt>
                <c:pt idx="15">
                  <c:v>4.4800000000000004</c:v>
                </c:pt>
                <c:pt idx="16">
                  <c:v>5.8</c:v>
                </c:pt>
                <c:pt idx="17">
                  <c:v>6.2</c:v>
                </c:pt>
                <c:pt idx="18">
                  <c:v>6.22</c:v>
                </c:pt>
                <c:pt idx="19">
                  <c:v>8.17</c:v>
                </c:pt>
                <c:pt idx="20">
                  <c:v>5.56</c:v>
                </c:pt>
                <c:pt idx="21">
                  <c:v>7.87</c:v>
                </c:pt>
                <c:pt idx="22">
                  <c:v>7.42</c:v>
                </c:pt>
                <c:pt idx="23">
                  <c:v>7.8199999999999994</c:v>
                </c:pt>
                <c:pt idx="24">
                  <c:v>9.6399999999999988</c:v>
                </c:pt>
                <c:pt idx="25">
                  <c:v>10.09</c:v>
                </c:pt>
                <c:pt idx="26">
                  <c:v>11.33</c:v>
                </c:pt>
                <c:pt idx="27">
                  <c:v>8.15</c:v>
                </c:pt>
                <c:pt idx="28">
                  <c:v>7.9</c:v>
                </c:pt>
                <c:pt idx="29">
                  <c:v>6.56</c:v>
                </c:pt>
                <c:pt idx="30">
                  <c:v>8.620000000000001</c:v>
                </c:pt>
                <c:pt idx="31">
                  <c:v>9.2299999999999986</c:v>
                </c:pt>
                <c:pt idx="32">
                  <c:v>9.9500000000000011</c:v>
                </c:pt>
                <c:pt idx="33">
                  <c:v>9.8700000000000028</c:v>
                </c:pt>
                <c:pt idx="34">
                  <c:v>7.83</c:v>
                </c:pt>
                <c:pt idx="35">
                  <c:v>9.67</c:v>
                </c:pt>
                <c:pt idx="36">
                  <c:v>10.030000000000001</c:v>
                </c:pt>
                <c:pt idx="37">
                  <c:v>10.06</c:v>
                </c:pt>
                <c:pt idx="38">
                  <c:v>10.07</c:v>
                </c:pt>
                <c:pt idx="39">
                  <c:v>10.030000000000001</c:v>
                </c:pt>
                <c:pt idx="40">
                  <c:v>10.030000000000001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DB-416E-BC5A-8ABD75B2E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370880"/>
        <c:axId val="55372416"/>
      </c:barChart>
      <c:lineChart>
        <c:grouping val="standard"/>
        <c:varyColors val="0"/>
        <c:ser>
          <c:idx val="9"/>
          <c:order val="8"/>
          <c:tx>
            <c:strRef>
              <c:f>Sheet1!$A$10</c:f>
              <c:strCache>
                <c:ptCount val="1"/>
                <c:pt idx="0">
                  <c:v>CAP post-2020</c:v>
                </c:pt>
              </c:strCache>
            </c:strRef>
          </c:tx>
          <c:spPr>
            <a:ln w="34925" cap="rnd" cmpd="sng" algn="ctr">
              <a:solidFill>
                <a:srgbClr val="336600"/>
              </a:solidFill>
              <a:prstDash val="solid"/>
              <a:round/>
            </a:ln>
          </c:spPr>
          <c:marker>
            <c:symbol val="circle"/>
            <c:size val="9"/>
            <c:spPr>
              <a:solidFill>
                <a:srgbClr val="336600"/>
              </a:solidFill>
              <a:ln>
                <a:solidFill>
                  <a:srgbClr val="3166CF"/>
                </a:solidFill>
              </a:ln>
            </c:spPr>
          </c:marker>
          <c:cat>
            <c:numRef>
              <c:f>Sheet1!$B$1:$AW$1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cat>
          <c:val>
            <c:numRef>
              <c:f>Sheet1!$B$10:$AW$10</c:f>
              <c:numCache>
                <c:formatCode>General</c:formatCode>
                <c:ptCount val="48"/>
                <c:pt idx="41" formatCode="0.0">
                  <c:v>51.559000000000005</c:v>
                </c:pt>
                <c:pt idx="42" formatCode="0.0">
                  <c:v>51.786000000000001</c:v>
                </c:pt>
                <c:pt idx="43" formatCode="0.0">
                  <c:v>52.05</c:v>
                </c:pt>
                <c:pt idx="44" formatCode="0.0">
                  <c:v>52.190000000000005</c:v>
                </c:pt>
                <c:pt idx="45" formatCode="0.0">
                  <c:v>52.330999999999996</c:v>
                </c:pt>
                <c:pt idx="46" formatCode="0.0">
                  <c:v>52.473000000000006</c:v>
                </c:pt>
                <c:pt idx="47" formatCode="0.0">
                  <c:v>52.616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7DB-416E-BC5A-8ABD75B2E020}"/>
            </c:ext>
          </c:extLst>
        </c:ser>
        <c:ser>
          <c:idx val="7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3166CF"/>
              </a:solidFill>
            </a:ln>
          </c:spPr>
          <c:marker>
            <c:symbol val="triangle"/>
            <c:size val="9"/>
            <c:spPr>
              <a:solidFill>
                <a:srgbClr val="3166CF"/>
              </a:solidFill>
            </c:spPr>
          </c:marker>
          <c:cat>
            <c:numRef>
              <c:f>Sheet1!$B$1:$AW$1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7DB-416E-BC5A-8ABD75B2E020}"/>
            </c:ext>
          </c:extLst>
        </c:ser>
        <c:ser>
          <c:idx val="10"/>
          <c:order val="11"/>
          <c:tx>
            <c:strRef>
              <c:f>Sheet1!$A$11</c:f>
              <c:strCache>
                <c:ptCount val="1"/>
                <c:pt idx="0">
                  <c:v>Current CAP excl UK</c:v>
                </c:pt>
              </c:strCache>
            </c:strRef>
          </c:tx>
          <c:spPr>
            <a:ln>
              <a:solidFill>
                <a:srgbClr val="0F5494"/>
              </a:solidFill>
            </a:ln>
          </c:spPr>
          <c:marker>
            <c:symbol val="square"/>
            <c:size val="7"/>
            <c:spPr>
              <a:solidFill>
                <a:srgbClr val="0F5494"/>
              </a:solidFill>
              <a:ln>
                <a:solidFill>
                  <a:srgbClr val="0F5494"/>
                </a:solidFill>
              </a:ln>
            </c:spPr>
          </c:marker>
          <c:cat>
            <c:numRef>
              <c:f>Sheet1!$B$1:$AW$1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cat>
          <c:val>
            <c:numRef>
              <c:f>Sheet1!$B$11:$AW$11</c:f>
              <c:numCache>
                <c:formatCode>General</c:formatCode>
                <c:ptCount val="48"/>
                <c:pt idx="41" formatCode="0.0">
                  <c:v>54.64</c:v>
                </c:pt>
                <c:pt idx="42">
                  <c:v>54.64</c:v>
                </c:pt>
                <c:pt idx="43">
                  <c:v>54.64</c:v>
                </c:pt>
                <c:pt idx="44">
                  <c:v>54.64</c:v>
                </c:pt>
                <c:pt idx="45">
                  <c:v>54.64</c:v>
                </c:pt>
                <c:pt idx="46">
                  <c:v>54.64</c:v>
                </c:pt>
                <c:pt idx="47">
                  <c:v>54.64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7DB-416E-BC5A-8ABD75B2E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70880"/>
        <c:axId val="55372416"/>
      </c:lineChart>
      <c:lineChart>
        <c:grouping val="standard"/>
        <c:varyColors val="0"/>
        <c:ser>
          <c:idx val="11"/>
          <c:order val="10"/>
          <c:tx>
            <c:strRef>
              <c:f>Sheet1!$A$12</c:f>
              <c:strCache>
                <c:ptCount val="1"/>
                <c:pt idx="0">
                  <c:v>CAP as share of EU GDP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ln>
                <a:solidFill>
                  <a:srgbClr val="C00000"/>
                </a:solidFill>
              </a:ln>
            </c:spPr>
          </c:marker>
          <c:cat>
            <c:numRef>
              <c:f>Sheet1!$B$1:$AW$1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cat>
          <c:val>
            <c:numRef>
              <c:f>Sheet1!$B$12:$AW$12</c:f>
              <c:numCache>
                <c:formatCode>General</c:formatCode>
                <c:ptCount val="48"/>
                <c:pt idx="10" formatCode="0.00%">
                  <c:v>5.4142462860427643E-3</c:v>
                </c:pt>
                <c:pt idx="11" formatCode="0.00%">
                  <c:v>6.2253513769626083E-3</c:v>
                </c:pt>
                <c:pt idx="12" formatCode="0.00%">
                  <c:v>5.9763668905568499E-3</c:v>
                </c:pt>
                <c:pt idx="13" formatCode="0.00%">
                  <c:v>6.567656488545421E-3</c:v>
                </c:pt>
                <c:pt idx="14" formatCode="0.00%">
                  <c:v>6.0945549273726174E-3</c:v>
                </c:pt>
                <c:pt idx="15" formatCode="0.00%">
                  <c:v>5.6457814330644115E-3</c:v>
                </c:pt>
                <c:pt idx="16" formatCode="0.00%">
                  <c:v>6.0751769481039893E-3</c:v>
                </c:pt>
                <c:pt idx="17" formatCode="0.00%">
                  <c:v>6.0065975383124873E-3</c:v>
                </c:pt>
                <c:pt idx="18" formatCode="0.00%">
                  <c:v>5.5309416642737533E-3</c:v>
                </c:pt>
                <c:pt idx="19" formatCode="0.00%">
                  <c:v>5.4987079906862356E-3</c:v>
                </c:pt>
                <c:pt idx="20" formatCode="0.00%">
                  <c:v>4.7760803525366711E-3</c:v>
                </c:pt>
                <c:pt idx="21" formatCode="0.00%">
                  <c:v>5.0145509780823274E-3</c:v>
                </c:pt>
                <c:pt idx="22" formatCode="0.00%">
                  <c:v>4.9064749596233271E-3</c:v>
                </c:pt>
                <c:pt idx="23" formatCode="0.00%">
                  <c:v>4.965560955654009E-3</c:v>
                </c:pt>
                <c:pt idx="24" formatCode="0.00%">
                  <c:v>4.5509884234525844E-3</c:v>
                </c:pt>
                <c:pt idx="25" formatCode="0.00%">
                  <c:v>4.7614429634769669E-3</c:v>
                </c:pt>
                <c:pt idx="26" formatCode="0.00%">
                  <c:v>4.6191356025829062E-3</c:v>
                </c:pt>
                <c:pt idx="27" formatCode="0.00%">
                  <c:v>4.2543007835962009E-3</c:v>
                </c:pt>
                <c:pt idx="28" formatCode="0.00%">
                  <c:v>4.1894023155494547E-3</c:v>
                </c:pt>
                <c:pt idx="29" formatCode="0.00%">
                  <c:v>4.4112515947354021E-3</c:v>
                </c:pt>
                <c:pt idx="30" formatCode="0.00%">
                  <c:v>4.491810087447947E-3</c:v>
                </c:pt>
                <c:pt idx="31" formatCode="0.00%">
                  <c:v>4.4129539952848067E-3</c:v>
                </c:pt>
                <c:pt idx="32" formatCode="0.00%">
                  <c:v>4.4529787390436889E-3</c:v>
                </c:pt>
                <c:pt idx="33" formatCode="0.00%">
                  <c:v>4.4534787591470693E-3</c:v>
                </c:pt>
                <c:pt idx="34" formatCode="0.00%">
                  <c:v>4.1041842058523962E-3</c:v>
                </c:pt>
                <c:pt idx="35" formatCode="0.00%">
                  <c:v>4.2174279053098012E-3</c:v>
                </c:pt>
                <c:pt idx="36" formatCode="0.00%">
                  <c:v>4.0072658258770745E-3</c:v>
                </c:pt>
                <c:pt idx="37" formatCode="0.00%">
                  <c:v>3.8638032846882151E-3</c:v>
                </c:pt>
                <c:pt idx="38" formatCode="0.00%">
                  <c:v>3.7110235426160783E-3</c:v>
                </c:pt>
                <c:pt idx="39" formatCode="0.00%">
                  <c:v>3.5724657387659091E-3</c:v>
                </c:pt>
                <c:pt idx="40" formatCode="0.00%">
                  <c:v>3.4404537910792676E-3</c:v>
                </c:pt>
                <c:pt idx="41" formatCode="0.00%">
                  <c:v>3.4636356547765442E-3</c:v>
                </c:pt>
                <c:pt idx="42" formatCode="0.00%">
                  <c:v>3.3690386541849466E-3</c:v>
                </c:pt>
                <c:pt idx="43" formatCode="0.00%">
                  <c:v>3.2791880153654886E-3</c:v>
                </c:pt>
                <c:pt idx="44" formatCode="0.00%">
                  <c:v>3.1960282571134885E-3</c:v>
                </c:pt>
                <c:pt idx="45" formatCode="0.00%">
                  <c:v>3.1054980833694211E-3</c:v>
                </c:pt>
                <c:pt idx="46" formatCode="0.00%">
                  <c:v>3.0063037116179691E-3</c:v>
                </c:pt>
                <c:pt idx="47" formatCode="0.00%">
                  <c:v>2.9120240470786565E-3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C7DB-416E-BC5A-8ABD75B2E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74208"/>
        <c:axId val="55375744"/>
      </c:lineChart>
      <c:catAx>
        <c:axId val="5537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341" cap="flat" cmpd="sng" algn="ctr">
            <a:solidFill>
              <a:srgbClr val="333333"/>
            </a:solidFill>
            <a:prstDash val="solid"/>
            <a:round/>
          </a:ln>
        </c:spPr>
        <c:txPr>
          <a:bodyPr rot="-540000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</a:defRPr>
            </a:pPr>
            <a:endParaRPr lang="el-GR"/>
          </a:p>
        </c:txPr>
        <c:crossAx val="55372416"/>
        <c:crossesAt val="0"/>
        <c:auto val="1"/>
        <c:lblAlgn val="ctr"/>
        <c:lblOffset val="100"/>
        <c:tickLblSkip val="1"/>
        <c:noMultiLvlLbl val="0"/>
      </c:catAx>
      <c:valAx>
        <c:axId val="55372416"/>
        <c:scaling>
          <c:orientation val="minMax"/>
          <c:max val="80"/>
          <c:min val="0"/>
        </c:scaling>
        <c:delete val="0"/>
        <c:axPos val="l"/>
        <c:majorGridlines>
          <c:spPr>
            <a:ln w="13341" cap="flat" cmpd="sng" algn="ctr">
              <a:solidFill>
                <a:srgbClr val="333333"/>
              </a:solidFill>
              <a:prstDash val="solid"/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13341" cap="flat" cmpd="sng" algn="ctr">
            <a:solidFill>
              <a:srgbClr val="333333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</a:defRPr>
            </a:pPr>
            <a:endParaRPr lang="el-GR"/>
          </a:p>
        </c:txPr>
        <c:crossAx val="55370880"/>
        <c:crosses val="autoZero"/>
        <c:crossBetween val="between"/>
        <c:majorUnit val="10"/>
      </c:valAx>
      <c:catAx>
        <c:axId val="55374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375744"/>
        <c:crosses val="autoZero"/>
        <c:auto val="1"/>
        <c:lblAlgn val="ctr"/>
        <c:lblOffset val="100"/>
        <c:noMultiLvlLbl val="0"/>
      </c:catAx>
      <c:valAx>
        <c:axId val="55375744"/>
        <c:scaling>
          <c:orientation val="minMax"/>
          <c:max val="8.0000000000000054E-3"/>
          <c:min val="0"/>
        </c:scaling>
        <c:delete val="0"/>
        <c:axPos val="r"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zh-CN" sz="2000" b="1" i="1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AU" sz="20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as share of  GDP</a:t>
                </a:r>
              </a:p>
            </c:rich>
          </c:tx>
          <c:layout>
            <c:manualLayout>
              <c:xMode val="edge"/>
              <c:yMode val="edge"/>
              <c:x val="0.83095480545237899"/>
              <c:y val="2.3373795766398239E-2"/>
            </c:manualLayout>
          </c:layout>
          <c:overlay val="0"/>
        </c:title>
        <c:numFmt formatCode="0.0%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/>
                </a:solidFill>
                <a:latin typeface="+mn-lt"/>
                <a:ea typeface="Times New Roman" panose="02020603050405020304"/>
                <a:cs typeface="Times New Roman" panose="02020603050405020304"/>
              </a:defRPr>
            </a:pPr>
            <a:endParaRPr lang="el-GR"/>
          </a:p>
        </c:txPr>
        <c:crossAx val="55374208"/>
        <c:crosses val="max"/>
        <c:crossBetween val="between"/>
        <c:majorUnit val="1.0000000000000005E-3"/>
        <c:minorUnit val="2.0000000000000012E-4"/>
      </c:valAx>
      <c:spPr>
        <a:noFill/>
        <a:ln w="25400">
          <a:solidFill>
            <a:schemeClr val="tx1"/>
          </a:solidFill>
        </a:ln>
      </c:spPr>
    </c:plotArea>
    <c:legend>
      <c:legendPos val="b"/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2000" b="1" i="1" u="none" strike="noStrike" kern="1200" baseline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</a:defRPr>
            </a:pPr>
            <a:endParaRPr lang="el-GR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zh-CN" sz="2000" b="1" i="1" u="none" strike="noStrike" kern="1200" baseline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</a:defRPr>
            </a:pPr>
            <a:endParaRPr lang="el-GR"/>
          </a:p>
        </c:txPr>
      </c:legendEntry>
      <c:legendEntry>
        <c:idx val="9"/>
        <c:delete val="1"/>
      </c:legendEntry>
      <c:layout>
        <c:manualLayout>
          <c:xMode val="edge"/>
          <c:yMode val="edge"/>
          <c:x val="1.8448335219324566E-3"/>
          <c:y val="0.82804915306799465"/>
          <c:w val="0.99385055492689178"/>
          <c:h val="0.15880308681340627"/>
        </c:manualLayout>
      </c:layout>
      <c:overlay val="0"/>
      <c:spPr>
        <a:noFill/>
        <a:ln w="26681">
          <a:solidFill>
            <a:srgbClr val="7030A0"/>
          </a:solidFill>
        </a:ln>
      </c:spPr>
      <c:txPr>
        <a:bodyPr rot="0" spcFirstLastPara="0" vertOverflow="ellipsis" vert="horz" wrap="square" anchor="ctr" anchorCtr="1"/>
        <a:lstStyle/>
        <a:p>
          <a:pPr>
            <a:defRPr lang="zh-CN" sz="2000" b="1" i="0" u="none" strike="noStrike" kern="1200" baseline="0">
              <a:solidFill>
                <a:schemeClr val="tx1"/>
              </a:solidFill>
              <a:latin typeface="Verdana" panose="020B0604030504040204"/>
              <a:ea typeface="Verdana" panose="020B0604030504040204"/>
              <a:cs typeface="Verdana" panose="020B0604030504040204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 sz="1890" b="1" i="0" u="none" strike="noStrike" baseline="0">
          <a:solidFill>
            <a:schemeClr val="tx1"/>
          </a:solidFill>
          <a:latin typeface="Times New Roman" panose="02020603050405020304"/>
          <a:ea typeface="Times New Roman" panose="02020603050405020304"/>
          <a:cs typeface="Times New Roman" panose="02020603050405020304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46E-2"/>
          <c:y val="5.1400554097404488E-2"/>
          <c:w val="0.88615026246719175"/>
          <c:h val="0.68234666666666666"/>
        </c:manualLayout>
      </c:layout>
      <c:lineChart>
        <c:grouping val="standard"/>
        <c:varyColors val="0"/>
        <c:ser>
          <c:idx val="5"/>
          <c:order val="0"/>
          <c:tx>
            <c:strRef>
              <c:f>'TFP MA'!$A$26</c:f>
              <c:strCache>
                <c:ptCount val="1"/>
                <c:pt idx="0">
                  <c:v>EU-15</c:v>
                </c:pt>
              </c:strCache>
            </c:strRef>
          </c:tx>
          <c:spPr>
            <a:ln w="7620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cat>
            <c:strRef>
              <c:f>'TFP MA'!$P$1:$AL$1</c:f>
              <c:strCach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strCache>
            </c:strRef>
          </c:cat>
          <c:val>
            <c:numRef>
              <c:f>'TFP MA'!$P$26:$AL$26</c:f>
              <c:numCache>
                <c:formatCode>0.0</c:formatCode>
                <c:ptCount val="23"/>
                <c:pt idx="0">
                  <c:v>88.566472992449917</c:v>
                </c:pt>
                <c:pt idx="1">
                  <c:v>89.020604509881579</c:v>
                </c:pt>
                <c:pt idx="2">
                  <c:v>90.394114433367719</c:v>
                </c:pt>
                <c:pt idx="3">
                  <c:v>92.304591875014452</c:v>
                </c:pt>
                <c:pt idx="4">
                  <c:v>94.203474293267732</c:v>
                </c:pt>
                <c:pt idx="5">
                  <c:v>96.160640224224949</c:v>
                </c:pt>
                <c:pt idx="6">
                  <c:v>97.497581063414643</c:v>
                </c:pt>
                <c:pt idx="7">
                  <c:v>98.074062885035346</c:v>
                </c:pt>
                <c:pt idx="8">
                  <c:v>98.114049228174167</c:v>
                </c:pt>
                <c:pt idx="9">
                  <c:v>97.882535181784945</c:v>
                </c:pt>
                <c:pt idx="10">
                  <c:v>99.922178309951647</c:v>
                </c:pt>
                <c:pt idx="11">
                  <c:v>100.41298546354129</c:v>
                </c:pt>
                <c:pt idx="12">
                  <c:v>100.95893658405939</c:v>
                </c:pt>
                <c:pt idx="13">
                  <c:v>99.852088306247467</c:v>
                </c:pt>
                <c:pt idx="14">
                  <c:v>100.54832904341457</c:v>
                </c:pt>
                <c:pt idx="15">
                  <c:v>101.70864016976823</c:v>
                </c:pt>
                <c:pt idx="16">
                  <c:v>102.50515729568571</c:v>
                </c:pt>
                <c:pt idx="17">
                  <c:v>103.1593477954145</c:v>
                </c:pt>
                <c:pt idx="18">
                  <c:v>102.88634974786881</c:v>
                </c:pt>
                <c:pt idx="19">
                  <c:v>103.01760150261721</c:v>
                </c:pt>
                <c:pt idx="20">
                  <c:v>103.81034325690415</c:v>
                </c:pt>
                <c:pt idx="21">
                  <c:v>105.14690039533782</c:v>
                </c:pt>
                <c:pt idx="22">
                  <c:v>105.9147170192258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F2-4E41-8DC1-346F18C21E6E}"/>
            </c:ext>
          </c:extLst>
        </c:ser>
        <c:ser>
          <c:idx val="1"/>
          <c:order val="1"/>
          <c:tx>
            <c:strRef>
              <c:f>'TFP MA'!$A$27</c:f>
              <c:strCache>
                <c:ptCount val="1"/>
                <c:pt idx="0">
                  <c:v>EU-N13</c:v>
                </c:pt>
              </c:strCache>
            </c:strRef>
          </c:tx>
          <c:spPr>
            <a:ln w="76200">
              <a:prstDash val="sysDot"/>
            </a:ln>
          </c:spPr>
          <c:marker>
            <c:symbol val="none"/>
          </c:marker>
          <c:val>
            <c:numRef>
              <c:f>'TFP MA'!$P$27:$AL$27</c:f>
              <c:numCache>
                <c:formatCode>General</c:formatCode>
                <c:ptCount val="23"/>
                <c:pt idx="6" formatCode="0.0">
                  <c:v>84.34949840912455</c:v>
                </c:pt>
                <c:pt idx="7" formatCode="0.0">
                  <c:v>89.431209440489269</c:v>
                </c:pt>
                <c:pt idx="8" formatCode="0.0">
                  <c:v>91.60458110527621</c:v>
                </c:pt>
                <c:pt idx="9" formatCode="0.0">
                  <c:v>95.939151807206756</c:v>
                </c:pt>
                <c:pt idx="10" formatCode="0.0">
                  <c:v>99.17730391271607</c:v>
                </c:pt>
                <c:pt idx="11" formatCode="0.0">
                  <c:v>100.5268624344327</c:v>
                </c:pt>
                <c:pt idx="12" formatCode="0.0">
                  <c:v>101.40336006700791</c:v>
                </c:pt>
                <c:pt idx="13" formatCode="0.0">
                  <c:v>99.466008614929819</c:v>
                </c:pt>
                <c:pt idx="14" formatCode="0.0">
                  <c:v>102.58672727752096</c:v>
                </c:pt>
                <c:pt idx="15" formatCode="0.0">
                  <c:v>105.89158861534089</c:v>
                </c:pt>
                <c:pt idx="16" formatCode="0.0">
                  <c:v>109.00224468639152</c:v>
                </c:pt>
                <c:pt idx="17" formatCode="0.0">
                  <c:v>109.97996336717046</c:v>
                </c:pt>
                <c:pt idx="18" formatCode="0.0">
                  <c:v>109.09936809254449</c:v>
                </c:pt>
                <c:pt idx="19" formatCode="0.0">
                  <c:v>110.85971245605391</c:v>
                </c:pt>
                <c:pt idx="20" formatCode="0.0">
                  <c:v>112.87624525627291</c:v>
                </c:pt>
                <c:pt idx="21" formatCode="0.0">
                  <c:v>115.71491163841566</c:v>
                </c:pt>
                <c:pt idx="22" formatCode="0.0">
                  <c:v>118.29003561238952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F2-4E41-8DC1-346F18C21E6E}"/>
            </c:ext>
          </c:extLst>
        </c:ser>
        <c:ser>
          <c:idx val="0"/>
          <c:order val="2"/>
          <c:tx>
            <c:v>MS1</c:v>
          </c:tx>
          <c:spPr>
            <a:ln w="76200"/>
          </c:spPr>
          <c:marker>
            <c:symbol val="none"/>
          </c:marker>
          <c:val>
            <c:numRef>
              <c:f>'TFP MA'!$P$18:$AL$18</c:f>
              <c:numCache>
                <c:formatCode>0.0</c:formatCode>
                <c:ptCount val="23"/>
                <c:pt idx="0">
                  <c:v>90.780025615308261</c:v>
                </c:pt>
                <c:pt idx="1">
                  <c:v>90.133357265908217</c:v>
                </c:pt>
                <c:pt idx="2">
                  <c:v>90.096710533616971</c:v>
                </c:pt>
                <c:pt idx="3">
                  <c:v>92.357233236938328</c:v>
                </c:pt>
                <c:pt idx="4">
                  <c:v>93.55419738462723</c:v>
                </c:pt>
                <c:pt idx="5">
                  <c:v>95.039545091596651</c:v>
                </c:pt>
                <c:pt idx="6">
                  <c:v>95.859007987400318</c:v>
                </c:pt>
                <c:pt idx="7">
                  <c:v>96.257713123157217</c:v>
                </c:pt>
                <c:pt idx="8">
                  <c:v>95.404402793186691</c:v>
                </c:pt>
                <c:pt idx="9">
                  <c:v>94.824837682342633</c:v>
                </c:pt>
                <c:pt idx="10">
                  <c:v>98.384953718924308</c:v>
                </c:pt>
                <c:pt idx="11">
                  <c:v>100.14394611806857</c:v>
                </c:pt>
                <c:pt idx="12">
                  <c:v>101.6433394373027</c:v>
                </c:pt>
                <c:pt idx="13">
                  <c:v>99.33694064152958</c:v>
                </c:pt>
                <c:pt idx="14">
                  <c:v>100.66491771441432</c:v>
                </c:pt>
                <c:pt idx="15">
                  <c:v>101.78062338512038</c:v>
                </c:pt>
                <c:pt idx="16">
                  <c:v>102.79895661558675</c:v>
                </c:pt>
                <c:pt idx="17">
                  <c:v>100.82857050665939</c:v>
                </c:pt>
                <c:pt idx="18">
                  <c:v>99.083268822901061</c:v>
                </c:pt>
                <c:pt idx="19">
                  <c:v>97.63351007888906</c:v>
                </c:pt>
                <c:pt idx="20">
                  <c:v>98.520517616115882</c:v>
                </c:pt>
                <c:pt idx="21">
                  <c:v>97.249267542646592</c:v>
                </c:pt>
                <c:pt idx="22">
                  <c:v>95.847258567259672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F2-4E41-8DC1-346F18C21E6E}"/>
            </c:ext>
          </c:extLst>
        </c:ser>
        <c:ser>
          <c:idx val="2"/>
          <c:order val="3"/>
          <c:tx>
            <c:v>MS2</c:v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'TFP MA'!$P$23:$AL$23</c:f>
              <c:numCache>
                <c:formatCode>General</c:formatCode>
                <c:ptCount val="23"/>
                <c:pt idx="5" formatCode="0.0">
                  <c:v>84.990275750373257</c:v>
                </c:pt>
                <c:pt idx="6" formatCode="0.0">
                  <c:v>87.039330825850087</c:v>
                </c:pt>
                <c:pt idx="7" formatCode="0.0">
                  <c:v>87.763733812853758</c:v>
                </c:pt>
                <c:pt idx="8" formatCode="0.0">
                  <c:v>90.715758112579692</c:v>
                </c:pt>
                <c:pt idx="9" formatCode="0.0">
                  <c:v>92.921431645061261</c:v>
                </c:pt>
                <c:pt idx="10" formatCode="0.0">
                  <c:v>95.229026543345597</c:v>
                </c:pt>
                <c:pt idx="11" formatCode="0.0">
                  <c:v>97.280243660161943</c:v>
                </c:pt>
                <c:pt idx="12" formatCode="0.0">
                  <c:v>98.741004333843136</c:v>
                </c:pt>
                <c:pt idx="13" formatCode="0.0">
                  <c:v>103.88314898822243</c:v>
                </c:pt>
                <c:pt idx="14" formatCode="0.0">
                  <c:v>109.95339994473342</c:v>
                </c:pt>
                <c:pt idx="15" formatCode="0.0">
                  <c:v>117.27956821544514</c:v>
                </c:pt>
                <c:pt idx="16" formatCode="0.0">
                  <c:v>119.91629702250259</c:v>
                </c:pt>
                <c:pt idx="17" formatCode="0.0">
                  <c:v>119.69756377028547</c:v>
                </c:pt>
                <c:pt idx="18" formatCode="0.0">
                  <c:v>121.84822430075371</c:v>
                </c:pt>
                <c:pt idx="19" formatCode="0.0">
                  <c:v>125.03009746593409</c:v>
                </c:pt>
                <c:pt idx="20" formatCode="0.0">
                  <c:v>131.47103748304136</c:v>
                </c:pt>
                <c:pt idx="21" formatCode="0.0">
                  <c:v>139.64712536105012</c:v>
                </c:pt>
                <c:pt idx="22" formatCode="0.0">
                  <c:v>144.67418180411829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F2-4E41-8DC1-346F18C21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850560"/>
        <c:axId val="84852096"/>
      </c:lineChart>
      <c:catAx>
        <c:axId val="8485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l-GR"/>
          </a:p>
        </c:txPr>
        <c:crossAx val="84852096"/>
        <c:crosses val="autoZero"/>
        <c:auto val="1"/>
        <c:lblAlgn val="ctr"/>
        <c:lblOffset val="100"/>
        <c:tickLblSkip val="2"/>
        <c:noMultiLvlLbl val="0"/>
      </c:catAx>
      <c:valAx>
        <c:axId val="84852096"/>
        <c:scaling>
          <c:orientation val="minMax"/>
          <c:max val="150"/>
          <c:min val="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84850560"/>
        <c:crosses val="autoZero"/>
        <c:crossBetween val="between"/>
        <c:majorUnit val="20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b"/>
      <c:overlay val="0"/>
      <c:txPr>
        <a:bodyPr/>
        <a:lstStyle/>
        <a:p>
          <a:pPr>
            <a:defRPr sz="2800"/>
          </a:pPr>
          <a:endParaRPr lang="el-G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l-G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EBDFB-FD6E-4EC8-8A28-99148335967A}" type="doc">
      <dgm:prSet loTypeId="urn:microsoft.com/office/officeart/2005/8/layout/lProcess3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CFE17DEC-C5CE-4BE7-8FB2-0088FAA622A7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l-GR" sz="4800" b="1" dirty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Εισόδημα</a:t>
          </a:r>
          <a:endParaRPr lang="en-GB" sz="4800" b="1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gm:t>
    </dgm:pt>
    <dgm:pt modelId="{147E93FA-382D-4DC5-9FEA-5FEBD072EC95}" type="parTrans" cxnId="{7D89C5C1-F7BD-4AE2-AEDE-B6B8F9F71102}">
      <dgm:prSet/>
      <dgm:spPr/>
      <dgm:t>
        <a:bodyPr/>
        <a:lstStyle/>
        <a:p>
          <a:endParaRPr lang="en-GB"/>
        </a:p>
      </dgm:t>
    </dgm:pt>
    <dgm:pt modelId="{4C76E368-FC59-4A82-9717-3A8552BBDC3A}" type="sibTrans" cxnId="{7D89C5C1-F7BD-4AE2-AEDE-B6B8F9F71102}">
      <dgm:prSet/>
      <dgm:spPr/>
      <dgm:t>
        <a:bodyPr/>
        <a:lstStyle/>
        <a:p>
          <a:endParaRPr lang="en-GB"/>
        </a:p>
      </dgm:t>
    </dgm:pt>
    <dgm:pt modelId="{8354B224-49A8-43E4-94E9-3EAA6319D64D}">
      <dgm:prSet custT="1"/>
      <dgm:spPr/>
      <dgm:t>
        <a:bodyPr/>
        <a:lstStyle/>
        <a:p>
          <a:r>
            <a:rPr lang="el-GR" sz="4800" b="1" dirty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Ανταγωνιστικότητα</a:t>
          </a:r>
          <a:endParaRPr lang="en-GB" sz="4800" b="1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gm:t>
    </dgm:pt>
    <dgm:pt modelId="{BF6BA342-C602-41A5-8177-BD70AAA66D5B}" type="parTrans" cxnId="{B4F4FB83-B89A-4660-8D7B-A362797AB92A}">
      <dgm:prSet/>
      <dgm:spPr/>
      <dgm:t>
        <a:bodyPr/>
        <a:lstStyle/>
        <a:p>
          <a:endParaRPr lang="en-GB"/>
        </a:p>
      </dgm:t>
    </dgm:pt>
    <dgm:pt modelId="{11B2B38B-BF9B-4004-9AD0-56423AC6857C}" type="sibTrans" cxnId="{B4F4FB83-B89A-4660-8D7B-A362797AB92A}">
      <dgm:prSet/>
      <dgm:spPr/>
      <dgm:t>
        <a:bodyPr/>
        <a:lstStyle/>
        <a:p>
          <a:endParaRPr lang="en-GB"/>
        </a:p>
      </dgm:t>
    </dgm:pt>
    <dgm:pt modelId="{08F8864F-0318-4450-B5EB-B172A3FF2AD4}">
      <dgm:prSet custT="1"/>
      <dgm:spPr/>
      <dgm:t>
        <a:bodyPr/>
        <a:lstStyle/>
        <a:p>
          <a:r>
            <a:rPr lang="el-GR" sz="4800" b="1" dirty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Διατροφική αλυσίδα</a:t>
          </a:r>
          <a:endParaRPr lang="en-GB" sz="4800" b="1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gm:t>
    </dgm:pt>
    <dgm:pt modelId="{E62986C3-6EE1-4C4B-841A-3A3C099D9B11}" type="parTrans" cxnId="{F9BCC941-C739-4F03-B7F4-1F661BA121BF}">
      <dgm:prSet/>
      <dgm:spPr/>
      <dgm:t>
        <a:bodyPr/>
        <a:lstStyle/>
        <a:p>
          <a:endParaRPr lang="en-GB"/>
        </a:p>
      </dgm:t>
    </dgm:pt>
    <dgm:pt modelId="{8210DA0B-C316-4215-9A4D-93CBC19E32BB}" type="sibTrans" cxnId="{F9BCC941-C739-4F03-B7F4-1F661BA121BF}">
      <dgm:prSet/>
      <dgm:spPr/>
      <dgm:t>
        <a:bodyPr/>
        <a:lstStyle/>
        <a:p>
          <a:endParaRPr lang="en-GB"/>
        </a:p>
      </dgm:t>
    </dgm:pt>
    <dgm:pt modelId="{9EA5CE37-0D93-4DFB-8EDD-67C8CFB7DF2C}">
      <dgm:prSet custT="1"/>
      <dgm:spPr>
        <a:solidFill>
          <a:srgbClr val="CCFFCC"/>
        </a:solidFill>
      </dgm:spPr>
      <dgm:t>
        <a:bodyPr/>
        <a:lstStyle/>
        <a:p>
          <a:pPr rtl="0"/>
          <a:r>
            <a:rPr lang="el-GR" sz="4800" b="1" dirty="0">
              <a:solidFill>
                <a:schemeClr val="accent1">
                  <a:lumMod val="25000"/>
                </a:schemeClr>
              </a:solidFill>
              <a:latin typeface="Verdana" pitchFamily="34" charset="0"/>
              <a:ea typeface="+mn-ea"/>
              <a:cs typeface="+mn-cs"/>
            </a:rPr>
            <a:t>Περιβάλλον</a:t>
          </a:r>
          <a:endParaRPr lang="en-GB" sz="4800" b="1" dirty="0">
            <a:solidFill>
              <a:schemeClr val="accent1">
                <a:lumMod val="25000"/>
              </a:schemeClr>
            </a:solidFill>
            <a:latin typeface="Verdana" pitchFamily="34" charset="0"/>
            <a:ea typeface="+mn-ea"/>
            <a:cs typeface="+mn-cs"/>
          </a:endParaRPr>
        </a:p>
      </dgm:t>
    </dgm:pt>
    <dgm:pt modelId="{E1BEBACA-4909-40E4-BA03-14814C6A3CF0}" type="sibTrans" cxnId="{5C288F02-DAC6-4D0F-9F9E-115813F64785}">
      <dgm:prSet/>
      <dgm:spPr/>
      <dgm:t>
        <a:bodyPr/>
        <a:lstStyle/>
        <a:p>
          <a:endParaRPr lang="en-GB"/>
        </a:p>
      </dgm:t>
    </dgm:pt>
    <dgm:pt modelId="{7E1A5A47-3B46-4DA7-AA11-12769638D407}" type="parTrans" cxnId="{5C288F02-DAC6-4D0F-9F9E-115813F64785}">
      <dgm:prSet/>
      <dgm:spPr/>
      <dgm:t>
        <a:bodyPr/>
        <a:lstStyle/>
        <a:p>
          <a:endParaRPr lang="en-GB"/>
        </a:p>
      </dgm:t>
    </dgm:pt>
    <dgm:pt modelId="{D43961EF-2AC8-458A-B2D5-4C020EF1A065}">
      <dgm:prSet custT="1"/>
      <dgm:spPr>
        <a:solidFill>
          <a:srgbClr val="CCFFCC"/>
        </a:solidFill>
      </dgm:spPr>
      <dgm:t>
        <a:bodyPr/>
        <a:lstStyle/>
        <a:p>
          <a:pPr rtl="0"/>
          <a:r>
            <a:rPr lang="el-GR" sz="4800" b="1" dirty="0">
              <a:solidFill>
                <a:schemeClr val="accent1">
                  <a:lumMod val="25000"/>
                </a:schemeClr>
              </a:solidFill>
              <a:latin typeface="Verdana" pitchFamily="34" charset="0"/>
              <a:ea typeface="+mn-ea"/>
              <a:cs typeface="+mn-cs"/>
            </a:rPr>
            <a:t>Κλιματική αλλαγή</a:t>
          </a:r>
          <a:endParaRPr lang="en-GB" sz="4800" b="1" dirty="0">
            <a:solidFill>
              <a:schemeClr val="accent1">
                <a:lumMod val="25000"/>
              </a:schemeClr>
            </a:solidFill>
            <a:latin typeface="Verdana" pitchFamily="34" charset="0"/>
            <a:ea typeface="+mn-ea"/>
            <a:cs typeface="+mn-cs"/>
          </a:endParaRPr>
        </a:p>
      </dgm:t>
    </dgm:pt>
    <dgm:pt modelId="{5F322E6E-F206-45C1-927A-2AF66E178F1D}" type="sibTrans" cxnId="{4FC04058-EECA-4F7C-BBC0-226F7E8F3926}">
      <dgm:prSet/>
      <dgm:spPr/>
      <dgm:t>
        <a:bodyPr/>
        <a:lstStyle/>
        <a:p>
          <a:endParaRPr lang="en-GB"/>
        </a:p>
      </dgm:t>
    </dgm:pt>
    <dgm:pt modelId="{1D59379D-6C5F-49F8-B34B-80A70E2DD3FF}" type="parTrans" cxnId="{4FC04058-EECA-4F7C-BBC0-226F7E8F3926}">
      <dgm:prSet/>
      <dgm:spPr/>
      <dgm:t>
        <a:bodyPr/>
        <a:lstStyle/>
        <a:p>
          <a:endParaRPr lang="en-GB"/>
        </a:p>
      </dgm:t>
    </dgm:pt>
    <dgm:pt modelId="{4CBC07AD-2777-4B0B-BAA4-5BD74C5B82E9}">
      <dgm:prSet custT="1"/>
      <dgm:spPr>
        <a:solidFill>
          <a:srgbClr val="CCFFCC"/>
        </a:solidFill>
      </dgm:spPr>
      <dgm:t>
        <a:bodyPr/>
        <a:lstStyle/>
        <a:p>
          <a:pPr rtl="0"/>
          <a:r>
            <a:rPr lang="el-GR" sz="4800" b="1" dirty="0">
              <a:solidFill>
                <a:schemeClr val="accent1">
                  <a:lumMod val="25000"/>
                </a:schemeClr>
              </a:solidFill>
              <a:latin typeface="Verdana" pitchFamily="34" charset="0"/>
              <a:ea typeface="+mn-ea"/>
              <a:cs typeface="+mn-cs"/>
            </a:rPr>
            <a:t>Τοπίο</a:t>
          </a:r>
          <a:endParaRPr lang="en-GB" sz="4800" b="1" dirty="0">
            <a:solidFill>
              <a:schemeClr val="accent1">
                <a:lumMod val="25000"/>
              </a:schemeClr>
            </a:solidFill>
            <a:latin typeface="Verdana" pitchFamily="34" charset="0"/>
            <a:ea typeface="+mn-ea"/>
            <a:cs typeface="+mn-cs"/>
          </a:endParaRPr>
        </a:p>
      </dgm:t>
    </dgm:pt>
    <dgm:pt modelId="{A861F8BB-225D-4729-91E4-73EA817AE224}" type="parTrans" cxnId="{7B50CEC6-0C9B-4628-BE29-75538B7C8C89}">
      <dgm:prSet/>
      <dgm:spPr/>
      <dgm:t>
        <a:bodyPr/>
        <a:lstStyle/>
        <a:p>
          <a:endParaRPr lang="en-GB"/>
        </a:p>
      </dgm:t>
    </dgm:pt>
    <dgm:pt modelId="{5DC942CE-7662-4DFD-9ECE-ECF00DC62045}" type="sibTrans" cxnId="{7B50CEC6-0C9B-4628-BE29-75538B7C8C89}">
      <dgm:prSet/>
      <dgm:spPr/>
      <dgm:t>
        <a:bodyPr/>
        <a:lstStyle/>
        <a:p>
          <a:endParaRPr lang="en-GB"/>
        </a:p>
      </dgm:t>
    </dgm:pt>
    <dgm:pt modelId="{69E17B18-04E1-43B9-9343-835301311EBF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l-GR" sz="4800" b="1" dirty="0">
              <a:solidFill>
                <a:srgbClr val="694631"/>
              </a:solidFill>
              <a:latin typeface="Verdana" pitchFamily="34" charset="0"/>
              <a:ea typeface="+mn-ea"/>
              <a:cs typeface="+mn-cs"/>
            </a:rPr>
            <a:t>Ηλικιακή ανανέωση</a:t>
          </a:r>
          <a:endParaRPr lang="en-GB" sz="4800" b="1" dirty="0">
            <a:solidFill>
              <a:srgbClr val="694631"/>
            </a:solidFill>
            <a:latin typeface="Verdana" pitchFamily="34" charset="0"/>
            <a:ea typeface="+mn-ea"/>
            <a:cs typeface="+mn-cs"/>
          </a:endParaRPr>
        </a:p>
      </dgm:t>
    </dgm:pt>
    <dgm:pt modelId="{FFA8A0F5-6E66-4E82-B40F-E24C442B3F89}" type="parTrans" cxnId="{189AD830-0377-458E-B5BC-2CEEB2336282}">
      <dgm:prSet/>
      <dgm:spPr/>
      <dgm:t>
        <a:bodyPr/>
        <a:lstStyle/>
        <a:p>
          <a:endParaRPr lang="en-GB"/>
        </a:p>
      </dgm:t>
    </dgm:pt>
    <dgm:pt modelId="{D8C9A448-D5CD-4FCD-91FE-13E521B2B729}" type="sibTrans" cxnId="{189AD830-0377-458E-B5BC-2CEEB2336282}">
      <dgm:prSet/>
      <dgm:spPr/>
      <dgm:t>
        <a:bodyPr/>
        <a:lstStyle/>
        <a:p>
          <a:endParaRPr lang="en-GB"/>
        </a:p>
      </dgm:t>
    </dgm:pt>
    <dgm:pt modelId="{3C11C3A4-FB17-4469-B69B-7A5CE6005EE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GB" sz="3500" b="0" dirty="0">
              <a:solidFill>
                <a:srgbClr val="694631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l-GR" sz="4800" b="1" dirty="0">
              <a:solidFill>
                <a:srgbClr val="694631"/>
              </a:solidFill>
              <a:latin typeface="Verdana" pitchFamily="34" charset="0"/>
              <a:ea typeface="+mn-ea"/>
              <a:cs typeface="+mn-cs"/>
            </a:rPr>
            <a:t>Ανάπτυξη υπαίθρου</a:t>
          </a:r>
          <a:endParaRPr lang="en-GB" sz="4800" b="1" dirty="0">
            <a:solidFill>
              <a:srgbClr val="694631"/>
            </a:solidFill>
            <a:latin typeface="Verdana" pitchFamily="34" charset="0"/>
            <a:ea typeface="+mn-ea"/>
            <a:cs typeface="+mn-cs"/>
          </a:endParaRPr>
        </a:p>
      </dgm:t>
    </dgm:pt>
    <dgm:pt modelId="{D90EE6CF-7119-4FE4-88C0-D459ABCC42E4}" type="parTrans" cxnId="{688D0EC8-EDB0-49BC-8D6D-EAF72C6C72F7}">
      <dgm:prSet/>
      <dgm:spPr/>
      <dgm:t>
        <a:bodyPr/>
        <a:lstStyle/>
        <a:p>
          <a:endParaRPr lang="en-GB"/>
        </a:p>
      </dgm:t>
    </dgm:pt>
    <dgm:pt modelId="{43963EAF-03B0-40C2-8B9D-100B72A42A7F}" type="sibTrans" cxnId="{688D0EC8-EDB0-49BC-8D6D-EAF72C6C72F7}">
      <dgm:prSet/>
      <dgm:spPr/>
      <dgm:t>
        <a:bodyPr/>
        <a:lstStyle/>
        <a:p>
          <a:endParaRPr lang="en-GB"/>
        </a:p>
      </dgm:t>
    </dgm:pt>
    <dgm:pt modelId="{AF5E9B2D-A1F2-44CD-856E-B515EDF5197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l-GR" sz="4800" b="1" dirty="0">
              <a:solidFill>
                <a:srgbClr val="694631"/>
              </a:solidFill>
              <a:latin typeface="Verdana" pitchFamily="34" charset="0"/>
              <a:ea typeface="+mn-ea"/>
              <a:cs typeface="+mn-cs"/>
            </a:rPr>
            <a:t>Τρόφιμα και υγεία</a:t>
          </a:r>
          <a:endParaRPr lang="en-GB" sz="4800" b="1" dirty="0">
            <a:solidFill>
              <a:srgbClr val="694631"/>
            </a:solidFill>
            <a:latin typeface="Verdana" pitchFamily="34" charset="0"/>
            <a:ea typeface="+mn-ea"/>
            <a:cs typeface="+mn-cs"/>
          </a:endParaRPr>
        </a:p>
      </dgm:t>
    </dgm:pt>
    <dgm:pt modelId="{8D84E544-59B2-49D7-BD09-68A7229E3E50}" type="sibTrans" cxnId="{075D88D9-9C7F-4A28-A223-A133C50B04B1}">
      <dgm:prSet/>
      <dgm:spPr/>
      <dgm:t>
        <a:bodyPr/>
        <a:lstStyle/>
        <a:p>
          <a:endParaRPr lang="en-GB"/>
        </a:p>
      </dgm:t>
    </dgm:pt>
    <dgm:pt modelId="{9DB64774-3C90-4031-9F64-F18A494BB7A8}" type="parTrans" cxnId="{075D88D9-9C7F-4A28-A223-A133C50B04B1}">
      <dgm:prSet/>
      <dgm:spPr/>
      <dgm:t>
        <a:bodyPr/>
        <a:lstStyle/>
        <a:p>
          <a:endParaRPr lang="en-GB"/>
        </a:p>
      </dgm:t>
    </dgm:pt>
    <dgm:pt modelId="{BAD6D150-3857-4CB9-9D3D-F62876339F5E}" type="pres">
      <dgm:prSet presAssocID="{485EBDFB-FD6E-4EC8-8A28-99148335967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9FF6D45-2EC7-4038-A5ED-5536EF66DC02}" type="pres">
      <dgm:prSet presAssocID="{CFE17DEC-C5CE-4BE7-8FB2-0088FAA622A7}" presName="horFlow" presStyleCnt="0"/>
      <dgm:spPr/>
    </dgm:pt>
    <dgm:pt modelId="{CF30D2F9-5CF7-4295-BCBC-188CFFE47473}" type="pres">
      <dgm:prSet presAssocID="{CFE17DEC-C5CE-4BE7-8FB2-0088FAA622A7}" presName="bigChev" presStyleLbl="node1" presStyleIdx="0" presStyleCnt="9" custScaleX="348870" custLinFactX="-31229" custLinFactNeighborX="-100000" custLinFactNeighborY="-369"/>
      <dgm:spPr/>
    </dgm:pt>
    <dgm:pt modelId="{AC28B0AA-0C51-4E30-B97B-FB3279E9BADB}" type="pres">
      <dgm:prSet presAssocID="{CFE17DEC-C5CE-4BE7-8FB2-0088FAA622A7}" presName="vSp" presStyleCnt="0"/>
      <dgm:spPr/>
    </dgm:pt>
    <dgm:pt modelId="{7F3989BF-1EBC-4A09-9EF6-87D8F2B7B134}" type="pres">
      <dgm:prSet presAssocID="{D43961EF-2AC8-458A-B2D5-4C020EF1A065}" presName="horFlow" presStyleCnt="0"/>
      <dgm:spPr/>
    </dgm:pt>
    <dgm:pt modelId="{6A95802F-BD55-4027-B983-189BE6E92955}" type="pres">
      <dgm:prSet presAssocID="{D43961EF-2AC8-458A-B2D5-4C020EF1A065}" presName="bigChev" presStyleLbl="node1" presStyleIdx="1" presStyleCnt="9" custScaleX="349488" custLinFactY="100000" custLinFactNeighborX="-41523" custLinFactNeighborY="128782"/>
      <dgm:spPr/>
    </dgm:pt>
    <dgm:pt modelId="{3E6FEF62-A023-44E7-945D-A66008B696D0}" type="pres">
      <dgm:prSet presAssocID="{D43961EF-2AC8-458A-B2D5-4C020EF1A065}" presName="vSp" presStyleCnt="0"/>
      <dgm:spPr/>
    </dgm:pt>
    <dgm:pt modelId="{255E93D4-4266-463F-838D-E7E8419BAA8A}" type="pres">
      <dgm:prSet presAssocID="{9EA5CE37-0D93-4DFB-8EDD-67C8CFB7DF2C}" presName="horFlow" presStyleCnt="0"/>
      <dgm:spPr/>
    </dgm:pt>
    <dgm:pt modelId="{E75C6B0C-5B7B-4B38-B9AF-99B3654FB9B5}" type="pres">
      <dgm:prSet presAssocID="{9EA5CE37-0D93-4DFB-8EDD-67C8CFB7DF2C}" presName="bigChev" presStyleLbl="node1" presStyleIdx="2" presStyleCnt="9" custScaleX="349488" custLinFactY="100000" custLinFactNeighborX="-12624" custLinFactNeighborY="123076"/>
      <dgm:spPr/>
    </dgm:pt>
    <dgm:pt modelId="{A3031DD5-A326-4C93-9414-070D8188E8B1}" type="pres">
      <dgm:prSet presAssocID="{9EA5CE37-0D93-4DFB-8EDD-67C8CFB7DF2C}" presName="vSp" presStyleCnt="0"/>
      <dgm:spPr/>
    </dgm:pt>
    <dgm:pt modelId="{DDDA4505-B4A8-490E-87A7-8BADE4CF75FD}" type="pres">
      <dgm:prSet presAssocID="{8354B224-49A8-43E4-94E9-3EAA6319D64D}" presName="horFlow" presStyleCnt="0"/>
      <dgm:spPr/>
    </dgm:pt>
    <dgm:pt modelId="{D251B5DB-EB69-48BE-977A-BE13D4C961E7}" type="pres">
      <dgm:prSet presAssocID="{8354B224-49A8-43E4-94E9-3EAA6319D64D}" presName="bigChev" presStyleLbl="node1" presStyleIdx="3" presStyleCnt="9" custScaleX="348870" custLinFactX="-4757" custLinFactY="-100000" custLinFactNeighborX="-100000" custLinFactNeighborY="-132693"/>
      <dgm:spPr/>
    </dgm:pt>
    <dgm:pt modelId="{3A352A32-C109-4F31-A611-070B0B63D2B9}" type="pres">
      <dgm:prSet presAssocID="{8354B224-49A8-43E4-94E9-3EAA6319D64D}" presName="vSp" presStyleCnt="0"/>
      <dgm:spPr/>
    </dgm:pt>
    <dgm:pt modelId="{8E9DC9B6-2506-4393-9E42-E5D033BB3AEF}" type="pres">
      <dgm:prSet presAssocID="{08F8864F-0318-4450-B5EB-B172A3FF2AD4}" presName="horFlow" presStyleCnt="0"/>
      <dgm:spPr/>
    </dgm:pt>
    <dgm:pt modelId="{7A672EC4-4602-4FE3-A9C2-FBD3157CDA46}" type="pres">
      <dgm:prSet presAssocID="{08F8864F-0318-4450-B5EB-B172A3FF2AD4}" presName="bigChev" presStyleLbl="node1" presStyleIdx="4" presStyleCnt="9" custScaleX="348870" custLinFactY="-100000" custLinFactNeighborX="-77647" custLinFactNeighborY="-131589"/>
      <dgm:spPr/>
    </dgm:pt>
    <dgm:pt modelId="{6238FE23-2022-4765-9875-8954CBF9145A}" type="pres">
      <dgm:prSet presAssocID="{08F8864F-0318-4450-B5EB-B172A3FF2AD4}" presName="vSp" presStyleCnt="0"/>
      <dgm:spPr/>
    </dgm:pt>
    <dgm:pt modelId="{28E47FF6-C304-4137-9786-744F56687585}" type="pres">
      <dgm:prSet presAssocID="{4CBC07AD-2777-4B0B-BAA4-5BD74C5B82E9}" presName="horFlow" presStyleCnt="0"/>
      <dgm:spPr/>
    </dgm:pt>
    <dgm:pt modelId="{916371A0-B63A-4B4E-9D58-2142676F531F}" type="pres">
      <dgm:prSet presAssocID="{4CBC07AD-2777-4B0B-BAA4-5BD74C5B82E9}" presName="bigChev" presStyleLbl="node1" presStyleIdx="5" presStyleCnt="9" custScaleX="349488" custLinFactNeighborX="20804" custLinFactNeighborY="-10341"/>
      <dgm:spPr/>
    </dgm:pt>
    <dgm:pt modelId="{0F712940-624F-40FA-9D34-46EA2C520CF3}" type="pres">
      <dgm:prSet presAssocID="{4CBC07AD-2777-4B0B-BAA4-5BD74C5B82E9}" presName="vSp" presStyleCnt="0"/>
      <dgm:spPr/>
    </dgm:pt>
    <dgm:pt modelId="{0B0474A1-BCF2-44D0-8CD8-E91D5F4DD735}" type="pres">
      <dgm:prSet presAssocID="{69E17B18-04E1-43B9-9343-835301311EBF}" presName="horFlow" presStyleCnt="0"/>
      <dgm:spPr/>
    </dgm:pt>
    <dgm:pt modelId="{26EC8861-9A36-443E-9657-B181FEF2F640}" type="pres">
      <dgm:prSet presAssocID="{69E17B18-04E1-43B9-9343-835301311EBF}" presName="bigChev" presStyleLbl="node1" presStyleIdx="6" presStyleCnt="9" custScaleX="349488" custLinFactNeighborX="53743" custLinFactNeighborY="1988"/>
      <dgm:spPr/>
    </dgm:pt>
    <dgm:pt modelId="{1305F2F1-F715-4E27-9443-512D5173ADE1}" type="pres">
      <dgm:prSet presAssocID="{69E17B18-04E1-43B9-9343-835301311EBF}" presName="vSp" presStyleCnt="0"/>
      <dgm:spPr/>
    </dgm:pt>
    <dgm:pt modelId="{1D949C80-BC05-4B8E-8FEE-B399C2324188}" type="pres">
      <dgm:prSet presAssocID="{3C11C3A4-FB17-4469-B69B-7A5CE6005EE7}" presName="horFlow" presStyleCnt="0"/>
      <dgm:spPr/>
    </dgm:pt>
    <dgm:pt modelId="{993273D9-7AD3-44EB-8364-58EC796DCAF1}" type="pres">
      <dgm:prSet presAssocID="{3C11C3A4-FB17-4469-B69B-7A5CE6005EE7}" presName="bigChev" presStyleLbl="node1" presStyleIdx="7" presStyleCnt="9" custScaleX="349488" custLinFactNeighborX="81299" custLinFactNeighborY="-3592"/>
      <dgm:spPr/>
    </dgm:pt>
    <dgm:pt modelId="{3013C866-682F-4F31-AFEF-49317F0D952D}" type="pres">
      <dgm:prSet presAssocID="{3C11C3A4-FB17-4469-B69B-7A5CE6005EE7}" presName="vSp" presStyleCnt="0"/>
      <dgm:spPr/>
    </dgm:pt>
    <dgm:pt modelId="{602616DC-3FFD-461D-B5FD-EA14FF647326}" type="pres">
      <dgm:prSet presAssocID="{AF5E9B2D-A1F2-44CD-856E-B515EDF51971}" presName="horFlow" presStyleCnt="0"/>
      <dgm:spPr/>
    </dgm:pt>
    <dgm:pt modelId="{08A6B5B8-9562-4DE9-9B55-AF05EEA5B458}" type="pres">
      <dgm:prSet presAssocID="{AF5E9B2D-A1F2-44CD-856E-B515EDF51971}" presName="bigChev" presStyleLbl="node1" presStyleIdx="8" presStyleCnt="9" custScaleX="363343" custScaleY="98735" custLinFactX="4473" custLinFactNeighborX="100000" custLinFactNeighborY="-7494"/>
      <dgm:spPr/>
    </dgm:pt>
  </dgm:ptLst>
  <dgm:cxnLst>
    <dgm:cxn modelId="{5C288F02-DAC6-4D0F-9F9E-115813F64785}" srcId="{485EBDFB-FD6E-4EC8-8A28-99148335967A}" destId="{9EA5CE37-0D93-4DFB-8EDD-67C8CFB7DF2C}" srcOrd="2" destOrd="0" parTransId="{7E1A5A47-3B46-4DA7-AA11-12769638D407}" sibTransId="{E1BEBACA-4909-40E4-BA03-14814C6A3CF0}"/>
    <dgm:cxn modelId="{189AD830-0377-458E-B5BC-2CEEB2336282}" srcId="{485EBDFB-FD6E-4EC8-8A28-99148335967A}" destId="{69E17B18-04E1-43B9-9343-835301311EBF}" srcOrd="6" destOrd="0" parTransId="{FFA8A0F5-6E66-4E82-B40F-E24C442B3F89}" sibTransId="{D8C9A448-D5CD-4FCD-91FE-13E521B2B729}"/>
    <dgm:cxn modelId="{F9BCC941-C739-4F03-B7F4-1F661BA121BF}" srcId="{485EBDFB-FD6E-4EC8-8A28-99148335967A}" destId="{08F8864F-0318-4450-B5EB-B172A3FF2AD4}" srcOrd="4" destOrd="0" parTransId="{E62986C3-6EE1-4C4B-841A-3A3C099D9B11}" sibTransId="{8210DA0B-C316-4215-9A4D-93CBC19E32BB}"/>
    <dgm:cxn modelId="{EE5D9B6B-2C61-4F96-8B3C-356ED3B4AE1B}" type="presOf" srcId="{8354B224-49A8-43E4-94E9-3EAA6319D64D}" destId="{D251B5DB-EB69-48BE-977A-BE13D4C961E7}" srcOrd="0" destOrd="0" presId="urn:microsoft.com/office/officeart/2005/8/layout/lProcess3"/>
    <dgm:cxn modelId="{4FC04058-EECA-4F7C-BBC0-226F7E8F3926}" srcId="{485EBDFB-FD6E-4EC8-8A28-99148335967A}" destId="{D43961EF-2AC8-458A-B2D5-4C020EF1A065}" srcOrd="1" destOrd="0" parTransId="{1D59379D-6C5F-49F8-B34B-80A70E2DD3FF}" sibTransId="{5F322E6E-F206-45C1-927A-2AF66E178F1D}"/>
    <dgm:cxn modelId="{B4F4FB83-B89A-4660-8D7B-A362797AB92A}" srcId="{485EBDFB-FD6E-4EC8-8A28-99148335967A}" destId="{8354B224-49A8-43E4-94E9-3EAA6319D64D}" srcOrd="3" destOrd="0" parTransId="{BF6BA342-C602-41A5-8177-BD70AAA66D5B}" sibTransId="{11B2B38B-BF9B-4004-9AD0-56423AC6857C}"/>
    <dgm:cxn modelId="{7E61178C-410D-4187-B095-DCC3F6227209}" type="presOf" srcId="{D43961EF-2AC8-458A-B2D5-4C020EF1A065}" destId="{6A95802F-BD55-4027-B983-189BE6E92955}" srcOrd="0" destOrd="0" presId="urn:microsoft.com/office/officeart/2005/8/layout/lProcess3"/>
    <dgm:cxn modelId="{E31ED9B3-A9B8-4553-8DAB-FC3ABD2F5548}" type="presOf" srcId="{4CBC07AD-2777-4B0B-BAA4-5BD74C5B82E9}" destId="{916371A0-B63A-4B4E-9D58-2142676F531F}" srcOrd="0" destOrd="0" presId="urn:microsoft.com/office/officeart/2005/8/layout/lProcess3"/>
    <dgm:cxn modelId="{DAF941B5-1027-4B3D-B85F-143537A0935E}" type="presOf" srcId="{AF5E9B2D-A1F2-44CD-856E-B515EDF51971}" destId="{08A6B5B8-9562-4DE9-9B55-AF05EEA5B458}" srcOrd="0" destOrd="0" presId="urn:microsoft.com/office/officeart/2005/8/layout/lProcess3"/>
    <dgm:cxn modelId="{0BE86EC0-42CD-48FD-8F24-31DEC95D5CDD}" type="presOf" srcId="{08F8864F-0318-4450-B5EB-B172A3FF2AD4}" destId="{7A672EC4-4602-4FE3-A9C2-FBD3157CDA46}" srcOrd="0" destOrd="0" presId="urn:microsoft.com/office/officeart/2005/8/layout/lProcess3"/>
    <dgm:cxn modelId="{7D89C5C1-F7BD-4AE2-AEDE-B6B8F9F71102}" srcId="{485EBDFB-FD6E-4EC8-8A28-99148335967A}" destId="{CFE17DEC-C5CE-4BE7-8FB2-0088FAA622A7}" srcOrd="0" destOrd="0" parTransId="{147E93FA-382D-4DC5-9FEA-5FEBD072EC95}" sibTransId="{4C76E368-FC59-4A82-9717-3A8552BBDC3A}"/>
    <dgm:cxn modelId="{7B50CEC6-0C9B-4628-BE29-75538B7C8C89}" srcId="{485EBDFB-FD6E-4EC8-8A28-99148335967A}" destId="{4CBC07AD-2777-4B0B-BAA4-5BD74C5B82E9}" srcOrd="5" destOrd="0" parTransId="{A861F8BB-225D-4729-91E4-73EA817AE224}" sibTransId="{5DC942CE-7662-4DFD-9ECE-ECF00DC62045}"/>
    <dgm:cxn modelId="{688D0EC8-EDB0-49BC-8D6D-EAF72C6C72F7}" srcId="{485EBDFB-FD6E-4EC8-8A28-99148335967A}" destId="{3C11C3A4-FB17-4469-B69B-7A5CE6005EE7}" srcOrd="7" destOrd="0" parTransId="{D90EE6CF-7119-4FE4-88C0-D459ABCC42E4}" sibTransId="{43963EAF-03B0-40C2-8B9D-100B72A42A7F}"/>
    <dgm:cxn modelId="{89AEEDCA-03BF-451B-9C2D-9C347918F45D}" type="presOf" srcId="{9EA5CE37-0D93-4DFB-8EDD-67C8CFB7DF2C}" destId="{E75C6B0C-5B7B-4B38-B9AF-99B3654FB9B5}" srcOrd="0" destOrd="0" presId="urn:microsoft.com/office/officeart/2005/8/layout/lProcess3"/>
    <dgm:cxn modelId="{658762D3-3ADE-4595-A4DB-55EED4E9D170}" type="presOf" srcId="{485EBDFB-FD6E-4EC8-8A28-99148335967A}" destId="{BAD6D150-3857-4CB9-9D3D-F62876339F5E}" srcOrd="0" destOrd="0" presId="urn:microsoft.com/office/officeart/2005/8/layout/lProcess3"/>
    <dgm:cxn modelId="{075D88D9-9C7F-4A28-A223-A133C50B04B1}" srcId="{485EBDFB-FD6E-4EC8-8A28-99148335967A}" destId="{AF5E9B2D-A1F2-44CD-856E-B515EDF51971}" srcOrd="8" destOrd="0" parTransId="{9DB64774-3C90-4031-9F64-F18A494BB7A8}" sibTransId="{8D84E544-59B2-49D7-BD09-68A7229E3E50}"/>
    <dgm:cxn modelId="{D0D865DC-5511-441D-83A8-D5A6B5F4FAEE}" type="presOf" srcId="{3C11C3A4-FB17-4469-B69B-7A5CE6005EE7}" destId="{993273D9-7AD3-44EB-8364-58EC796DCAF1}" srcOrd="0" destOrd="0" presId="urn:microsoft.com/office/officeart/2005/8/layout/lProcess3"/>
    <dgm:cxn modelId="{EDD4BFE9-0A94-4367-A343-E93E477950A8}" type="presOf" srcId="{69E17B18-04E1-43B9-9343-835301311EBF}" destId="{26EC8861-9A36-443E-9657-B181FEF2F640}" srcOrd="0" destOrd="0" presId="urn:microsoft.com/office/officeart/2005/8/layout/lProcess3"/>
    <dgm:cxn modelId="{195EF1F9-4D31-4995-A1CA-4B52FBF582B9}" type="presOf" srcId="{CFE17DEC-C5CE-4BE7-8FB2-0088FAA622A7}" destId="{CF30D2F9-5CF7-4295-BCBC-188CFFE47473}" srcOrd="0" destOrd="0" presId="urn:microsoft.com/office/officeart/2005/8/layout/lProcess3"/>
    <dgm:cxn modelId="{2D65011F-0758-4C1A-B92D-0FBAA89E5C59}" type="presParOf" srcId="{BAD6D150-3857-4CB9-9D3D-F62876339F5E}" destId="{09FF6D45-2EC7-4038-A5ED-5536EF66DC02}" srcOrd="0" destOrd="0" presId="urn:microsoft.com/office/officeart/2005/8/layout/lProcess3"/>
    <dgm:cxn modelId="{6B76A137-0EF6-4C1B-995F-DEA7C5941212}" type="presParOf" srcId="{09FF6D45-2EC7-4038-A5ED-5536EF66DC02}" destId="{CF30D2F9-5CF7-4295-BCBC-188CFFE47473}" srcOrd="0" destOrd="0" presId="urn:microsoft.com/office/officeart/2005/8/layout/lProcess3"/>
    <dgm:cxn modelId="{333EC06F-052E-43E4-B591-AE6008C28BF7}" type="presParOf" srcId="{BAD6D150-3857-4CB9-9D3D-F62876339F5E}" destId="{AC28B0AA-0C51-4E30-B97B-FB3279E9BADB}" srcOrd="1" destOrd="0" presId="urn:microsoft.com/office/officeart/2005/8/layout/lProcess3"/>
    <dgm:cxn modelId="{BA3D5EAF-DC33-4229-85F8-938E935A30EA}" type="presParOf" srcId="{BAD6D150-3857-4CB9-9D3D-F62876339F5E}" destId="{7F3989BF-1EBC-4A09-9EF6-87D8F2B7B134}" srcOrd="2" destOrd="0" presId="urn:microsoft.com/office/officeart/2005/8/layout/lProcess3"/>
    <dgm:cxn modelId="{B3EABDDF-57FF-4815-A5D3-44C4187FB305}" type="presParOf" srcId="{7F3989BF-1EBC-4A09-9EF6-87D8F2B7B134}" destId="{6A95802F-BD55-4027-B983-189BE6E92955}" srcOrd="0" destOrd="0" presId="urn:microsoft.com/office/officeart/2005/8/layout/lProcess3"/>
    <dgm:cxn modelId="{D0A2BE92-53DD-4CC9-88C8-187F245662D1}" type="presParOf" srcId="{BAD6D150-3857-4CB9-9D3D-F62876339F5E}" destId="{3E6FEF62-A023-44E7-945D-A66008B696D0}" srcOrd="3" destOrd="0" presId="urn:microsoft.com/office/officeart/2005/8/layout/lProcess3"/>
    <dgm:cxn modelId="{42B8E8A3-E78E-476D-89C6-08CED6F07138}" type="presParOf" srcId="{BAD6D150-3857-4CB9-9D3D-F62876339F5E}" destId="{255E93D4-4266-463F-838D-E7E8419BAA8A}" srcOrd="4" destOrd="0" presId="urn:microsoft.com/office/officeart/2005/8/layout/lProcess3"/>
    <dgm:cxn modelId="{3E78198E-3BC6-4E6A-AB2E-407BB3F7C51C}" type="presParOf" srcId="{255E93D4-4266-463F-838D-E7E8419BAA8A}" destId="{E75C6B0C-5B7B-4B38-B9AF-99B3654FB9B5}" srcOrd="0" destOrd="0" presId="urn:microsoft.com/office/officeart/2005/8/layout/lProcess3"/>
    <dgm:cxn modelId="{B7A6E599-4B98-47CB-B320-EFC06D2A2E8D}" type="presParOf" srcId="{BAD6D150-3857-4CB9-9D3D-F62876339F5E}" destId="{A3031DD5-A326-4C93-9414-070D8188E8B1}" srcOrd="5" destOrd="0" presId="urn:microsoft.com/office/officeart/2005/8/layout/lProcess3"/>
    <dgm:cxn modelId="{7C2E01D7-B4F7-4AC9-B32E-5CBE5298B556}" type="presParOf" srcId="{BAD6D150-3857-4CB9-9D3D-F62876339F5E}" destId="{DDDA4505-B4A8-490E-87A7-8BADE4CF75FD}" srcOrd="6" destOrd="0" presId="urn:microsoft.com/office/officeart/2005/8/layout/lProcess3"/>
    <dgm:cxn modelId="{1CF3B70F-81CA-410E-A606-50572E60B5E4}" type="presParOf" srcId="{DDDA4505-B4A8-490E-87A7-8BADE4CF75FD}" destId="{D251B5DB-EB69-48BE-977A-BE13D4C961E7}" srcOrd="0" destOrd="0" presId="urn:microsoft.com/office/officeart/2005/8/layout/lProcess3"/>
    <dgm:cxn modelId="{99C28376-A172-4AD8-BD8B-76594E631071}" type="presParOf" srcId="{BAD6D150-3857-4CB9-9D3D-F62876339F5E}" destId="{3A352A32-C109-4F31-A611-070B0B63D2B9}" srcOrd="7" destOrd="0" presId="urn:microsoft.com/office/officeart/2005/8/layout/lProcess3"/>
    <dgm:cxn modelId="{C8E55F97-0EBB-4826-8A48-935A46BA8163}" type="presParOf" srcId="{BAD6D150-3857-4CB9-9D3D-F62876339F5E}" destId="{8E9DC9B6-2506-4393-9E42-E5D033BB3AEF}" srcOrd="8" destOrd="0" presId="urn:microsoft.com/office/officeart/2005/8/layout/lProcess3"/>
    <dgm:cxn modelId="{D7159753-D32D-41DF-9A09-624720C96081}" type="presParOf" srcId="{8E9DC9B6-2506-4393-9E42-E5D033BB3AEF}" destId="{7A672EC4-4602-4FE3-A9C2-FBD3157CDA46}" srcOrd="0" destOrd="0" presId="urn:microsoft.com/office/officeart/2005/8/layout/lProcess3"/>
    <dgm:cxn modelId="{A3852A17-41F7-4FCD-B570-0CAA1EA5B8D6}" type="presParOf" srcId="{BAD6D150-3857-4CB9-9D3D-F62876339F5E}" destId="{6238FE23-2022-4765-9875-8954CBF9145A}" srcOrd="9" destOrd="0" presId="urn:microsoft.com/office/officeart/2005/8/layout/lProcess3"/>
    <dgm:cxn modelId="{0DACF190-4C94-4EF9-B14D-2D6282BD74EC}" type="presParOf" srcId="{BAD6D150-3857-4CB9-9D3D-F62876339F5E}" destId="{28E47FF6-C304-4137-9786-744F56687585}" srcOrd="10" destOrd="0" presId="urn:microsoft.com/office/officeart/2005/8/layout/lProcess3"/>
    <dgm:cxn modelId="{880AB1C1-2E76-42EA-A308-ADB3A8464EC7}" type="presParOf" srcId="{28E47FF6-C304-4137-9786-744F56687585}" destId="{916371A0-B63A-4B4E-9D58-2142676F531F}" srcOrd="0" destOrd="0" presId="urn:microsoft.com/office/officeart/2005/8/layout/lProcess3"/>
    <dgm:cxn modelId="{B54C68A8-EA4A-4738-BB2D-354679D8046C}" type="presParOf" srcId="{BAD6D150-3857-4CB9-9D3D-F62876339F5E}" destId="{0F712940-624F-40FA-9D34-46EA2C520CF3}" srcOrd="11" destOrd="0" presId="urn:microsoft.com/office/officeart/2005/8/layout/lProcess3"/>
    <dgm:cxn modelId="{6FD5DD60-424D-471F-9CA2-FC938EC065C0}" type="presParOf" srcId="{BAD6D150-3857-4CB9-9D3D-F62876339F5E}" destId="{0B0474A1-BCF2-44D0-8CD8-E91D5F4DD735}" srcOrd="12" destOrd="0" presId="urn:microsoft.com/office/officeart/2005/8/layout/lProcess3"/>
    <dgm:cxn modelId="{3F9A619F-73C4-4E97-A2BA-9BD4B8217EEA}" type="presParOf" srcId="{0B0474A1-BCF2-44D0-8CD8-E91D5F4DD735}" destId="{26EC8861-9A36-443E-9657-B181FEF2F640}" srcOrd="0" destOrd="0" presId="urn:microsoft.com/office/officeart/2005/8/layout/lProcess3"/>
    <dgm:cxn modelId="{A4E2E02F-BB73-434D-A410-C32F86FF166D}" type="presParOf" srcId="{BAD6D150-3857-4CB9-9D3D-F62876339F5E}" destId="{1305F2F1-F715-4E27-9443-512D5173ADE1}" srcOrd="13" destOrd="0" presId="urn:microsoft.com/office/officeart/2005/8/layout/lProcess3"/>
    <dgm:cxn modelId="{21D9FDFB-1DB7-402E-8E1F-BEDD4D5AD36F}" type="presParOf" srcId="{BAD6D150-3857-4CB9-9D3D-F62876339F5E}" destId="{1D949C80-BC05-4B8E-8FEE-B399C2324188}" srcOrd="14" destOrd="0" presId="urn:microsoft.com/office/officeart/2005/8/layout/lProcess3"/>
    <dgm:cxn modelId="{4C6594C9-684D-4E72-97B6-18961F92B041}" type="presParOf" srcId="{1D949C80-BC05-4B8E-8FEE-B399C2324188}" destId="{993273D9-7AD3-44EB-8364-58EC796DCAF1}" srcOrd="0" destOrd="0" presId="urn:microsoft.com/office/officeart/2005/8/layout/lProcess3"/>
    <dgm:cxn modelId="{94F46242-CC73-4EFF-855C-1DAE73BF0E03}" type="presParOf" srcId="{BAD6D150-3857-4CB9-9D3D-F62876339F5E}" destId="{3013C866-682F-4F31-AFEF-49317F0D952D}" srcOrd="15" destOrd="0" presId="urn:microsoft.com/office/officeart/2005/8/layout/lProcess3"/>
    <dgm:cxn modelId="{FBBA0321-52EF-4F12-B804-732108F47B74}" type="presParOf" srcId="{BAD6D150-3857-4CB9-9D3D-F62876339F5E}" destId="{602616DC-3FFD-461D-B5FD-EA14FF647326}" srcOrd="16" destOrd="0" presId="urn:microsoft.com/office/officeart/2005/8/layout/lProcess3"/>
    <dgm:cxn modelId="{738FAC01-07F5-4F85-A7F3-0837DEE08682}" type="presParOf" srcId="{602616DC-3FFD-461D-B5FD-EA14FF647326}" destId="{08A6B5B8-9562-4DE9-9B55-AF05EEA5B458}" srcOrd="0" destOrd="0" presId="urn:microsoft.com/office/officeart/2005/8/layout/l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D2F9-5CF7-4295-BCBC-188CFFE47473}">
      <dsp:nvSpPr>
        <dsp:cNvPr id="0" name=""/>
        <dsp:cNvSpPr/>
      </dsp:nvSpPr>
      <dsp:spPr>
        <a:xfrm>
          <a:off x="0" y="679"/>
          <a:ext cx="9004965" cy="103247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b="1" kern="1200" dirty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Εισόδημα</a:t>
          </a:r>
          <a:endParaRPr lang="en-GB" sz="4800" b="1" kern="12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sp:txBody>
      <dsp:txXfrm>
        <a:off x="516236" y="679"/>
        <a:ext cx="7972493" cy="1032472"/>
      </dsp:txXfrm>
    </dsp:sp>
    <dsp:sp modelId="{6A95802F-BD55-4027-B983-189BE6E92955}">
      <dsp:nvSpPr>
        <dsp:cNvPr id="0" name=""/>
        <dsp:cNvSpPr/>
      </dsp:nvSpPr>
      <dsp:spPr>
        <a:xfrm>
          <a:off x="1967394" y="3543618"/>
          <a:ext cx="9020916" cy="1032472"/>
        </a:xfrm>
        <a:prstGeom prst="chevron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b="1" kern="1200" dirty="0">
              <a:solidFill>
                <a:schemeClr val="accent1">
                  <a:lumMod val="25000"/>
                </a:schemeClr>
              </a:solidFill>
              <a:latin typeface="Verdana" pitchFamily="34" charset="0"/>
              <a:ea typeface="+mn-ea"/>
              <a:cs typeface="+mn-cs"/>
            </a:rPr>
            <a:t>Κλιματική αλλαγή</a:t>
          </a:r>
          <a:endParaRPr lang="en-GB" sz="4800" b="1" kern="1200" dirty="0">
            <a:solidFill>
              <a:schemeClr val="accent1">
                <a:lumMod val="25000"/>
              </a:schemeClr>
            </a:solidFill>
            <a:latin typeface="Verdana" pitchFamily="34" charset="0"/>
            <a:ea typeface="+mn-ea"/>
            <a:cs typeface="+mn-cs"/>
          </a:endParaRPr>
        </a:p>
      </dsp:txBody>
      <dsp:txXfrm>
        <a:off x="2483630" y="3543618"/>
        <a:ext cx="7988444" cy="1032472"/>
      </dsp:txXfrm>
    </dsp:sp>
    <dsp:sp modelId="{E75C6B0C-5B7B-4B38-B9AF-99B3654FB9B5}">
      <dsp:nvSpPr>
        <dsp:cNvPr id="0" name=""/>
        <dsp:cNvSpPr/>
      </dsp:nvSpPr>
      <dsp:spPr>
        <a:xfrm>
          <a:off x="2713329" y="4661724"/>
          <a:ext cx="9020916" cy="1032472"/>
        </a:xfrm>
        <a:prstGeom prst="chevron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b="1" kern="1200" dirty="0">
              <a:solidFill>
                <a:schemeClr val="accent1">
                  <a:lumMod val="25000"/>
                </a:schemeClr>
              </a:solidFill>
              <a:latin typeface="Verdana" pitchFamily="34" charset="0"/>
              <a:ea typeface="+mn-ea"/>
              <a:cs typeface="+mn-cs"/>
            </a:rPr>
            <a:t>Περιβάλλον</a:t>
          </a:r>
          <a:endParaRPr lang="en-GB" sz="4800" b="1" kern="1200" dirty="0">
            <a:solidFill>
              <a:schemeClr val="accent1">
                <a:lumMod val="25000"/>
              </a:schemeClr>
            </a:solidFill>
            <a:latin typeface="Verdana" pitchFamily="34" charset="0"/>
            <a:ea typeface="+mn-ea"/>
            <a:cs typeface="+mn-cs"/>
          </a:endParaRPr>
        </a:p>
      </dsp:txBody>
      <dsp:txXfrm>
        <a:off x="3229565" y="4661724"/>
        <a:ext cx="7988444" cy="1032472"/>
      </dsp:txXfrm>
    </dsp:sp>
    <dsp:sp modelId="{D251B5DB-EB69-48BE-977A-BE13D4C961E7}">
      <dsp:nvSpPr>
        <dsp:cNvPr id="0" name=""/>
        <dsp:cNvSpPr/>
      </dsp:nvSpPr>
      <dsp:spPr>
        <a:xfrm>
          <a:off x="335210" y="1133054"/>
          <a:ext cx="9004965" cy="103247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1638"/>
                <a:satOff val="16422"/>
                <a:lumOff val="2066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1638"/>
                <a:satOff val="16422"/>
                <a:lumOff val="2066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1638"/>
                <a:satOff val="16422"/>
                <a:lumOff val="206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b="1" kern="1200" dirty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Ανταγωνιστικότητα</a:t>
          </a:r>
          <a:endParaRPr lang="en-GB" sz="4800" b="1" kern="12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sp:txBody>
      <dsp:txXfrm>
        <a:off x="851446" y="1133054"/>
        <a:ext cx="7972493" cy="1032472"/>
      </dsp:txXfrm>
    </dsp:sp>
    <dsp:sp modelId="{7A672EC4-4602-4FE3-A9C2-FBD3157CDA46}">
      <dsp:nvSpPr>
        <dsp:cNvPr id="0" name=""/>
        <dsp:cNvSpPr/>
      </dsp:nvSpPr>
      <dsp:spPr>
        <a:xfrm>
          <a:off x="1034968" y="2321471"/>
          <a:ext cx="9004965" cy="103247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5517"/>
                <a:satOff val="21896"/>
                <a:lumOff val="2754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5517"/>
                <a:satOff val="21896"/>
                <a:lumOff val="2754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5517"/>
                <a:satOff val="21896"/>
                <a:lumOff val="275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b="1" kern="1200" dirty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Διατροφική αλυσίδα</a:t>
          </a:r>
          <a:endParaRPr lang="en-GB" sz="4800" b="1" kern="12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sp:txBody>
      <dsp:txXfrm>
        <a:off x="1551204" y="2321471"/>
        <a:ext cx="7972493" cy="1032472"/>
      </dsp:txXfrm>
    </dsp:sp>
    <dsp:sp modelId="{916371A0-B63A-4B4E-9D58-2142676F531F}">
      <dsp:nvSpPr>
        <dsp:cNvPr id="0" name=""/>
        <dsp:cNvSpPr/>
      </dsp:nvSpPr>
      <dsp:spPr>
        <a:xfrm>
          <a:off x="3576166" y="5782813"/>
          <a:ext cx="9020916" cy="1032472"/>
        </a:xfrm>
        <a:prstGeom prst="chevron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b="1" kern="1200" dirty="0">
              <a:solidFill>
                <a:schemeClr val="accent1">
                  <a:lumMod val="25000"/>
                </a:schemeClr>
              </a:solidFill>
              <a:latin typeface="Verdana" pitchFamily="34" charset="0"/>
              <a:ea typeface="+mn-ea"/>
              <a:cs typeface="+mn-cs"/>
            </a:rPr>
            <a:t>Τοπίο</a:t>
          </a:r>
          <a:endParaRPr lang="en-GB" sz="4800" b="1" kern="1200" dirty="0">
            <a:solidFill>
              <a:schemeClr val="accent1">
                <a:lumMod val="25000"/>
              </a:schemeClr>
            </a:solidFill>
            <a:latin typeface="Verdana" pitchFamily="34" charset="0"/>
            <a:ea typeface="+mn-ea"/>
            <a:cs typeface="+mn-cs"/>
          </a:endParaRPr>
        </a:p>
      </dsp:txBody>
      <dsp:txXfrm>
        <a:off x="4092402" y="5782813"/>
        <a:ext cx="7988444" cy="1032472"/>
      </dsp:txXfrm>
    </dsp:sp>
    <dsp:sp modelId="{26EC8861-9A36-443E-9657-B181FEF2F640}">
      <dsp:nvSpPr>
        <dsp:cNvPr id="0" name=""/>
        <dsp:cNvSpPr/>
      </dsp:nvSpPr>
      <dsp:spPr>
        <a:xfrm>
          <a:off x="4426381" y="7087125"/>
          <a:ext cx="9020916" cy="1032472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b="1" kern="1200" dirty="0">
              <a:solidFill>
                <a:srgbClr val="694631"/>
              </a:solidFill>
              <a:latin typeface="Verdana" pitchFamily="34" charset="0"/>
              <a:ea typeface="+mn-ea"/>
              <a:cs typeface="+mn-cs"/>
            </a:rPr>
            <a:t>Ηλικιακή ανανέωση</a:t>
          </a:r>
          <a:endParaRPr lang="en-GB" sz="4800" b="1" kern="1200" dirty="0">
            <a:solidFill>
              <a:srgbClr val="694631"/>
            </a:solidFill>
            <a:latin typeface="Verdana" pitchFamily="34" charset="0"/>
            <a:ea typeface="+mn-ea"/>
            <a:cs typeface="+mn-cs"/>
          </a:endParaRPr>
        </a:p>
      </dsp:txBody>
      <dsp:txXfrm>
        <a:off x="4942617" y="7087125"/>
        <a:ext cx="7988444" cy="1032472"/>
      </dsp:txXfrm>
    </dsp:sp>
    <dsp:sp modelId="{993273D9-7AD3-44EB-8364-58EC796DCAF1}">
      <dsp:nvSpPr>
        <dsp:cNvPr id="0" name=""/>
        <dsp:cNvSpPr/>
      </dsp:nvSpPr>
      <dsp:spPr>
        <a:xfrm>
          <a:off x="5137651" y="8206532"/>
          <a:ext cx="9020916" cy="1032472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0" kern="1200" dirty="0">
              <a:solidFill>
                <a:srgbClr val="694631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l-GR" sz="4800" b="1" kern="1200" dirty="0">
              <a:solidFill>
                <a:srgbClr val="694631"/>
              </a:solidFill>
              <a:latin typeface="Verdana" pitchFamily="34" charset="0"/>
              <a:ea typeface="+mn-ea"/>
              <a:cs typeface="+mn-cs"/>
            </a:rPr>
            <a:t>Ανάπτυξη υπαίθρου</a:t>
          </a:r>
          <a:endParaRPr lang="en-GB" sz="4800" b="1" kern="1200" dirty="0">
            <a:solidFill>
              <a:srgbClr val="694631"/>
            </a:solidFill>
            <a:latin typeface="Verdana" pitchFamily="34" charset="0"/>
            <a:ea typeface="+mn-ea"/>
            <a:cs typeface="+mn-cs"/>
          </a:endParaRPr>
        </a:p>
      </dsp:txBody>
      <dsp:txXfrm>
        <a:off x="5653887" y="8206532"/>
        <a:ext cx="7988444" cy="1032472"/>
      </dsp:txXfrm>
    </dsp:sp>
    <dsp:sp modelId="{08A6B5B8-9562-4DE9-9B55-AF05EEA5B458}">
      <dsp:nvSpPr>
        <dsp:cNvPr id="0" name=""/>
        <dsp:cNvSpPr/>
      </dsp:nvSpPr>
      <dsp:spPr>
        <a:xfrm>
          <a:off x="5735814" y="9343263"/>
          <a:ext cx="9378539" cy="1019411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b="1" kern="1200" dirty="0">
              <a:solidFill>
                <a:srgbClr val="694631"/>
              </a:solidFill>
              <a:latin typeface="Verdana" pitchFamily="34" charset="0"/>
              <a:ea typeface="+mn-ea"/>
              <a:cs typeface="+mn-cs"/>
            </a:rPr>
            <a:t>Τρόφιμα και υγεία</a:t>
          </a:r>
          <a:endParaRPr lang="en-GB" sz="4800" b="1" kern="1200" dirty="0">
            <a:solidFill>
              <a:srgbClr val="694631"/>
            </a:solidFill>
            <a:latin typeface="Verdana" pitchFamily="34" charset="0"/>
            <a:ea typeface="+mn-ea"/>
            <a:cs typeface="+mn-cs"/>
          </a:endParaRPr>
        </a:p>
      </dsp:txBody>
      <dsp:txXfrm>
        <a:off x="6245520" y="9343263"/>
        <a:ext cx="8359128" cy="1019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01FB040-1A13-4AD9-99E2-BD3691F330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9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39775"/>
            <a:ext cx="6491288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633065A2-36FB-4225-8EDB-51AA536FA0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32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+mn-cs"/>
      </a:defRPr>
    </a:lvl1pPr>
    <a:lvl2pPr marL="1413653" algn="l" rtl="0" fontAlgn="base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+mn-cs"/>
      </a:defRPr>
    </a:lvl2pPr>
    <a:lvl3pPr marL="2827304" algn="l" rtl="0" fontAlgn="base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+mn-cs"/>
      </a:defRPr>
    </a:lvl3pPr>
    <a:lvl4pPr marL="4240960" algn="l" rtl="0" fontAlgn="base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+mn-cs"/>
      </a:defRPr>
    </a:lvl4pPr>
    <a:lvl5pPr marL="5654610" algn="l" rtl="0" fontAlgn="base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+mn-cs"/>
      </a:defRPr>
    </a:lvl5pPr>
    <a:lvl6pPr marL="7068263" algn="l" defTabSz="28273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481914" algn="l" defTabSz="28273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9895570" algn="l" defTabSz="28273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309220" algn="l" defTabSz="28273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4912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14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05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60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60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4912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layout with three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56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56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56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56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56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71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71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:\02. External Communication\02.06 MEDIA_PRESS_DIGITAL-WEB\Graphic stuff\Future of CAP\Materiel CAP Have your say\Backdrop_GASPERI_half_1845x1038px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920"/>
            <a:ext cx="23465745" cy="13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1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2" y="324448"/>
            <a:ext cx="23434032" cy="129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7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02. External Communication\02.06 MEDIA_PRESS_DIGITAL-WEB\Graphic stuff\Future of CAP\Materiel CAP Have your say\arrows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927" y="11503027"/>
            <a:ext cx="7258050" cy="181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7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89232"/>
            <a:ext cx="23406700" cy="234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937" y="11625671"/>
            <a:ext cx="6768751" cy="16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0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588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937" y="11625671"/>
            <a:ext cx="6768751" cy="16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4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bg>
      <p:bgPr>
        <a:solidFill>
          <a:srgbClr val="3C6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23582783" cy="13322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</a:bodyPr>
          <a:lstStyle/>
          <a:p>
            <a:pPr marL="3174" marR="0" indent="0" algn="l" defTabSz="91429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9982382" y="12205769"/>
            <a:ext cx="2876108" cy="830997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GB" sz="3600" b="1" baseline="3000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Agriculture and</a:t>
            </a:r>
          </a:p>
          <a:p>
            <a:r>
              <a:rPr lang="en-GB" sz="3600" b="1" baseline="3000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Rural Development</a:t>
            </a:r>
          </a:p>
        </p:txBody>
      </p:sp>
      <p:pic>
        <p:nvPicPr>
          <p:cNvPr id="1026" name="Picture 2" descr="U:\02. External Communication\02.06 MEDIA_PRESS_DIGITAL-WEB\Graphic stuff\logotheque\signature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266" y="11333263"/>
            <a:ext cx="4857750" cy="195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33044" y="11937645"/>
            <a:ext cx="5741029" cy="115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87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60" r:id="rId5"/>
    <p:sldLayoutId id="2147483665" r:id="rId6"/>
    <p:sldLayoutId id="2147483666" r:id="rId7"/>
  </p:sldLayoutIdLst>
  <p:txStyles>
    <p:titleStyle>
      <a:lvl1pPr marL="9816" indent="0" algn="l" rtl="0" eaLnBrk="1" fontAlgn="base" hangingPunct="1">
        <a:spcBef>
          <a:spcPct val="0"/>
        </a:spcBef>
        <a:spcAft>
          <a:spcPct val="0"/>
        </a:spcAft>
        <a:defRPr sz="9300" b="1" i="1">
          <a:solidFill>
            <a:schemeClr val="bg2">
              <a:lumMod val="75000"/>
            </a:schemeClr>
          </a:solidFill>
          <a:latin typeface="EC Square Sans Pro Medium" panose="020B0500000000020004" pitchFamily="34" charset="0"/>
          <a:ea typeface="+mj-ea"/>
          <a:cs typeface="+mj-cs"/>
        </a:defRPr>
      </a:lvl1pPr>
      <a:lvl2pPr marL="1109326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2pPr>
      <a:lvl3pPr marL="1109326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3pPr>
      <a:lvl4pPr marL="1109326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4pPr>
      <a:lvl5pPr marL="1109326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5pPr>
      <a:lvl6pPr marL="2522976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6pPr>
      <a:lvl7pPr marL="3936629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7pPr>
      <a:lvl8pPr marL="5350285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8pPr>
      <a:lvl9pPr marL="6763933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9pPr>
    </p:titleStyle>
    <p:bodyStyle>
      <a:lvl1pPr marL="1060239" indent="-106023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7700" i="1">
          <a:solidFill>
            <a:srgbClr val="0F5494"/>
          </a:solidFill>
          <a:latin typeface="+mn-lt"/>
          <a:ea typeface="+mn-ea"/>
          <a:cs typeface="+mn-cs"/>
        </a:defRPr>
      </a:lvl1pPr>
      <a:lvl2pPr marL="2297187" indent="-883534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6400" b="1">
          <a:solidFill>
            <a:srgbClr val="0F5494"/>
          </a:solidFill>
          <a:latin typeface="+mn-lt"/>
        </a:defRPr>
      </a:lvl2pPr>
      <a:lvl3pPr marL="3534130" indent="-706824" algn="l" rtl="0" eaLnBrk="1" fontAlgn="base" hangingPunct="1">
        <a:spcBef>
          <a:spcPct val="20000"/>
        </a:spcBef>
        <a:spcAft>
          <a:spcPct val="0"/>
        </a:spcAft>
        <a:defRPr sz="4100">
          <a:solidFill>
            <a:srgbClr val="0F5494"/>
          </a:solidFill>
          <a:latin typeface="+mn-lt"/>
        </a:defRPr>
      </a:lvl3pPr>
      <a:lvl4pPr marL="4947784" indent="-706824" algn="l" rtl="0" eaLnBrk="1" fontAlgn="base" hangingPunct="1">
        <a:spcBef>
          <a:spcPct val="20000"/>
        </a:spcBef>
        <a:spcAft>
          <a:spcPct val="0"/>
        </a:spcAft>
        <a:buChar char="–"/>
        <a:defRPr sz="6400">
          <a:solidFill>
            <a:schemeClr val="tx1"/>
          </a:solidFill>
          <a:latin typeface="Arial" charset="0"/>
        </a:defRPr>
      </a:lvl4pPr>
      <a:lvl5pPr marL="6361439" indent="-706824" algn="l" rtl="0" eaLnBrk="1" fontAlgn="base" hangingPunct="1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Arial" charset="0"/>
        </a:defRPr>
      </a:lvl5pPr>
      <a:lvl6pPr marL="7775090" indent="-706824" algn="l" rtl="0" eaLnBrk="1" fontAlgn="base" hangingPunct="1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Arial" charset="0"/>
        </a:defRPr>
      </a:lvl6pPr>
      <a:lvl7pPr marL="9188743" indent="-706824" algn="l" rtl="0" eaLnBrk="1" fontAlgn="base" hangingPunct="1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Arial" charset="0"/>
        </a:defRPr>
      </a:lvl7pPr>
      <a:lvl8pPr marL="10602394" indent="-706824" algn="l" rtl="0" eaLnBrk="1" fontAlgn="base" hangingPunct="1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Arial" charset="0"/>
        </a:defRPr>
      </a:lvl8pPr>
      <a:lvl9pPr marL="12016049" indent="-706824" algn="l" rtl="0" eaLnBrk="1" fontAlgn="base" hangingPunct="1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2827304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413653" algn="l" defTabSz="2827304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827304" algn="l" defTabSz="2827304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240960" algn="l" defTabSz="2827304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654610" algn="l" defTabSz="2827304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068263" algn="l" defTabSz="2827304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481914" algn="l" defTabSz="2827304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895570" algn="l" defTabSz="2827304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309220" algn="l" defTabSz="2827304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agriculture/cap-indicators_en" TargetMode="External"/><Relationship Id="rId3" Type="http://schemas.openxmlformats.org/officeDocument/2006/relationships/hyperlink" Target="http://ec.europa.eu/agriculture/index_en.htm" TargetMode="External"/><Relationship Id="rId7" Type="http://schemas.openxmlformats.org/officeDocument/2006/relationships/hyperlink" Target="http://ec.europa.eu/agriculture/statistics_en" TargetMode="External"/><Relationship Id="rId2" Type="http://schemas.openxmlformats.org/officeDocument/2006/relationships/hyperlink" Target="https://ec.europa.eu/agriculture/policy-perspectives/index_en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c.europa.eu/agriculture/events/2016-outlook-conference_en" TargetMode="External"/><Relationship Id="rId5" Type="http://schemas.openxmlformats.org/officeDocument/2006/relationships/hyperlink" Target="http://ec.europa.eu/agriculture/markets-and-prices/index_en.htm" TargetMode="External"/><Relationship Id="rId10" Type="http://schemas.openxmlformats.org/officeDocument/2006/relationships/hyperlink" Target="https://ec.europa.eu/info/news/future-cap-whats-cooking-next-cap_en" TargetMode="External"/><Relationship Id="rId4" Type="http://schemas.openxmlformats.org/officeDocument/2006/relationships/hyperlink" Target="http://ec.europa.eu/agriculture/policy-perspectives/impact-assessment/index_en.htm" TargetMode="External"/><Relationship Id="rId9" Type="http://schemas.openxmlformats.org/officeDocument/2006/relationships/hyperlink" Target="https://ec.europa.eu/agriculture/consultations/cap-modernising/2017_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7606" y="3677352"/>
            <a:ext cx="10068909" cy="88947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l-GR" sz="4400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Η προτεινόμενη στροφή της ΚΑΠ</a:t>
            </a:r>
          </a:p>
          <a:p>
            <a:pPr algn="ctr"/>
            <a:r>
              <a:rPr lang="en-GB" sz="4400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 </a:t>
            </a:r>
            <a:r>
              <a:rPr lang="el-GR" sz="4400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προς την απόδοση και τα αποτελέσματα</a:t>
            </a:r>
            <a:r>
              <a:rPr lang="en-GB" sz="4400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:</a:t>
            </a:r>
          </a:p>
          <a:p>
            <a:pPr algn="ctr"/>
            <a:endParaRPr lang="en-GB" sz="3600" i="1" dirty="0">
              <a:solidFill>
                <a:srgbClr val="FFFFFF"/>
              </a:solidFill>
              <a:latin typeface="EC Square Sans Cond Pro Medium" panose="020B0606000000020004" pitchFamily="34" charset="0"/>
            </a:endParaRPr>
          </a:p>
          <a:p>
            <a:pPr algn="ctr"/>
            <a:r>
              <a:rPr lang="el-GR" sz="3600" i="1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Προκλήσεις, επιπτώσεις και ευκαιρίες για μια γεωργία στηριγμένη στη γνώση </a:t>
            </a:r>
            <a:endParaRPr lang="en-GB" sz="3600" i="1" dirty="0">
              <a:solidFill>
                <a:srgbClr val="FFFFFF"/>
              </a:solidFill>
              <a:latin typeface="EC Square Sans Cond Pro Medium" panose="020B0606000000020004" pitchFamily="34" charset="0"/>
            </a:endParaRPr>
          </a:p>
          <a:p>
            <a:pPr algn="ctr"/>
            <a:endParaRPr lang="en-GB" sz="4400" kern="0" dirty="0">
              <a:solidFill>
                <a:srgbClr val="FFFFFF"/>
              </a:solidFill>
              <a:latin typeface="EC Square Sans Cond Pro Medium" panose="020B0606000000020004" pitchFamily="34" charset="0"/>
            </a:endParaRPr>
          </a:p>
          <a:p>
            <a:pPr algn="ctr"/>
            <a:r>
              <a:rPr lang="el-GR" sz="3600" i="1" kern="0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Ελληνική Γεωργική Ακαδημία, ΓΠΑ</a:t>
            </a:r>
            <a:endParaRPr lang="en-GB" sz="3600" i="1" kern="0" dirty="0">
              <a:solidFill>
                <a:srgbClr val="FFFFFF"/>
              </a:solidFill>
              <a:latin typeface="EC Square Sans Cond Pro Medium" panose="020B0606000000020004" pitchFamily="34" charset="0"/>
            </a:endParaRPr>
          </a:p>
          <a:p>
            <a:pPr algn="ctr"/>
            <a:r>
              <a:rPr lang="el-GR" sz="3600" i="1" kern="0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Αθήνα, 15 Μαΐου</a:t>
            </a:r>
            <a:r>
              <a:rPr lang="en-GB" sz="3600" i="1" kern="0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 2018 </a:t>
            </a:r>
          </a:p>
          <a:p>
            <a:pPr algn="ctr"/>
            <a:endParaRPr lang="en-GB" sz="3600" i="1" kern="0" dirty="0">
              <a:solidFill>
                <a:srgbClr val="FFFFFF"/>
              </a:solidFill>
              <a:latin typeface="EC Square Sans Cond Pro Medium" panose="020B0606000000020004" pitchFamily="34" charset="0"/>
            </a:endParaRPr>
          </a:p>
          <a:p>
            <a:pPr algn="ctr">
              <a:buClr>
                <a:srgbClr val="FFFFFF"/>
              </a:buClr>
            </a:pPr>
            <a:r>
              <a:rPr lang="el-GR" sz="3600" kern="0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Τάσος Χανιώτης</a:t>
            </a:r>
            <a:endParaRPr lang="en-GB" sz="3600" kern="0" dirty="0">
              <a:solidFill>
                <a:srgbClr val="FFFFFF"/>
              </a:solidFill>
              <a:latin typeface="EC Square Sans Cond Pro Medium" panose="020B0606000000020004" pitchFamily="34" charset="0"/>
            </a:endParaRPr>
          </a:p>
          <a:p>
            <a:pPr algn="ctr">
              <a:buClr>
                <a:srgbClr val="FFFFFF"/>
              </a:buClr>
            </a:pPr>
            <a:r>
              <a:rPr lang="el-GR" sz="3600" kern="0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Διευθυντής</a:t>
            </a:r>
          </a:p>
          <a:p>
            <a:pPr algn="ctr">
              <a:buClr>
                <a:srgbClr val="FFFFFF"/>
              </a:buClr>
            </a:pPr>
            <a:r>
              <a:rPr lang="el-GR" sz="3600" kern="0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Στρατηγική, Απλοποίηση και Αναλύσεις Πολιτικής</a:t>
            </a:r>
            <a:endParaRPr lang="en-GB" sz="3600" kern="0" dirty="0">
              <a:solidFill>
                <a:srgbClr val="FFFFFF"/>
              </a:solidFill>
              <a:latin typeface="EC Square Sans Cond Pro Medium" panose="020B0606000000020004" pitchFamily="34" charset="0"/>
            </a:endParaRPr>
          </a:p>
          <a:p>
            <a:pPr algn="ctr">
              <a:buClr>
                <a:srgbClr val="FFFFFF"/>
              </a:buClr>
            </a:pPr>
            <a:r>
              <a:rPr lang="el-GR" sz="3600" kern="0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ΓΔ Γεωργίας και Αγροτικής Ανάπτυξης</a:t>
            </a:r>
            <a:endParaRPr lang="en-GB" sz="3600" kern="0" dirty="0">
              <a:solidFill>
                <a:srgbClr val="FFFFFF"/>
              </a:solidFill>
              <a:latin typeface="EC Square Sans Cond Pro Medium" panose="020B0606000000020004" pitchFamily="34" charset="0"/>
            </a:endParaRPr>
          </a:p>
          <a:p>
            <a:pPr algn="ctr">
              <a:buClr>
                <a:srgbClr val="FFFFFF"/>
              </a:buClr>
            </a:pPr>
            <a:r>
              <a:rPr lang="el-GR" sz="3600" kern="0" dirty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Ευρωπαϊκή Επιτροπή</a:t>
            </a:r>
            <a:endParaRPr lang="en-GB" sz="3600" kern="0" dirty="0">
              <a:solidFill>
                <a:srgbClr val="FFFFFF"/>
              </a:solidFill>
              <a:latin typeface="EC Square Sans Cond Pro Medium" panose="020B0606000000020004" pitchFamily="34" charset="0"/>
            </a:endParaRPr>
          </a:p>
          <a:p>
            <a:pPr algn="r">
              <a:buClr>
                <a:srgbClr val="FFFFFF"/>
              </a:buClr>
            </a:pPr>
            <a:endParaRPr lang="en-GB" sz="4400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8278" y="11773721"/>
            <a:ext cx="7128791" cy="78391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6700" b="1" baseline="30000" dirty="0">
                <a:solidFill>
                  <a:srgbClr val="FFFFFF"/>
                </a:solidFill>
                <a:latin typeface="EC Square Sans Cond Pro" panose="020B0506040000020004" pitchFamily="34" charset="0"/>
              </a:rPr>
              <a:t>#</a:t>
            </a:r>
            <a:r>
              <a:rPr lang="en-GB" sz="6700" b="1" baseline="30000" dirty="0" err="1">
                <a:solidFill>
                  <a:srgbClr val="FFFFFF"/>
                </a:solidFill>
                <a:latin typeface="EC Square Sans Cond Pro" panose="020B0506040000020004" pitchFamily="34" charset="0"/>
              </a:rPr>
              <a:t>Future</a:t>
            </a:r>
            <a:r>
              <a:rPr lang="en-GB" sz="6700" baseline="30000" dirty="0" err="1">
                <a:solidFill>
                  <a:srgbClr val="FFFFFF"/>
                </a:solidFill>
                <a:latin typeface="EC Square Sans Cond Pro" panose="020B0506040000020004" pitchFamily="34" charset="0"/>
              </a:rPr>
              <a:t>of</a:t>
            </a:r>
            <a:r>
              <a:rPr lang="en-GB" sz="6700" b="1" baseline="30000" dirty="0" err="1">
                <a:solidFill>
                  <a:srgbClr val="FFFFFF"/>
                </a:solidFill>
                <a:latin typeface="EC Square Sans Cond Pro" panose="020B0506040000020004" pitchFamily="34" charset="0"/>
              </a:rPr>
              <a:t>CAP</a:t>
            </a:r>
            <a:endParaRPr lang="en-GB" sz="6700" b="1" baseline="3000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3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40222" y="684487"/>
            <a:ext cx="22178464" cy="1224136"/>
          </a:xfrm>
          <a:prstGeom prst="rect">
            <a:avLst/>
          </a:prstGeom>
        </p:spPr>
        <p:txBody>
          <a:bodyPr lIns="91429" tIns="45715" rIns="91429" bIns="45715"/>
          <a:lstStyle>
            <a:lvl1pPr marL="9818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3264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7080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89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4708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l-GR" sz="6000" kern="0" dirty="0"/>
              <a:t>Η λογική των μελλοντικών δεικτών</a:t>
            </a:r>
            <a:endParaRPr lang="en-GB" sz="6700" kern="0" dirty="0"/>
          </a:p>
        </p:txBody>
      </p:sp>
      <p:grpSp>
        <p:nvGrpSpPr>
          <p:cNvPr id="10" name="Gruppieren 1"/>
          <p:cNvGrpSpPr/>
          <p:nvPr/>
        </p:nvGrpSpPr>
        <p:grpSpPr>
          <a:xfrm>
            <a:off x="1266142" y="2573251"/>
            <a:ext cx="5773831" cy="6130019"/>
            <a:chOff x="1298905" y="2617107"/>
            <a:chExt cx="2088232" cy="2366690"/>
          </a:xfrm>
        </p:grpSpPr>
        <p:sp>
          <p:nvSpPr>
            <p:cNvPr id="11" name="TextBox 7"/>
            <p:cNvSpPr txBox="1"/>
            <p:nvPr/>
          </p:nvSpPr>
          <p:spPr>
            <a:xfrm>
              <a:off x="1331640" y="2617107"/>
              <a:ext cx="1964197" cy="250566"/>
            </a:xfrm>
            <a:prstGeom prst="rect">
              <a:avLst/>
            </a:prstGeom>
            <a:solidFill>
              <a:srgbClr val="A5D028">
                <a:lumMod val="60000"/>
                <a:lumOff val="40000"/>
              </a:srgbClr>
            </a:solidFill>
          </p:spPr>
          <p:txBody>
            <a:bodyPr wrap="none" lIns="108000" tIns="108000" rIns="108000" bIns="10800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kern="0" dirty="0"/>
                <a:t>Κοινοί Δείκτες Επιπτώσεων</a:t>
              </a:r>
              <a:endParaRPr lang="da-DK" sz="2300" kern="0" dirty="0"/>
            </a:p>
          </p:txBody>
        </p:sp>
        <p:sp>
          <p:nvSpPr>
            <p:cNvPr id="12" name="Down Arrow 13"/>
            <p:cNvSpPr/>
            <p:nvPr/>
          </p:nvSpPr>
          <p:spPr bwMode="auto">
            <a:xfrm>
              <a:off x="2090993" y="3036199"/>
              <a:ext cx="486054" cy="634354"/>
            </a:xfrm>
            <a:prstGeom prst="downArrow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584D3">
                  <a:shade val="75000"/>
                  <a:lumMod val="80000"/>
                </a:srgbClr>
              </a:solidFill>
              <a:prstDash val="soli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6120" fontAlgn="auto">
                <a:spcBef>
                  <a:spcPts val="0"/>
                </a:spcBef>
                <a:spcAft>
                  <a:spcPts val="0"/>
                </a:spcAft>
              </a:pPr>
              <a:endParaRPr lang="en-GB" sz="2300" kern="0" dirty="0">
                <a:latin typeface="Candara"/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1298905" y="3807410"/>
              <a:ext cx="2088232" cy="1176387"/>
            </a:xfrm>
            <a:prstGeom prst="rect">
              <a:avLst/>
            </a:prstGeom>
            <a:solidFill>
              <a:srgbClr val="C6E7FC">
                <a:lumMod val="90000"/>
              </a:srgbClr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3100" kern="0" dirty="0"/>
                <a:t>Αξιολόγηση απόδοσης ΚΑΠ</a:t>
              </a:r>
              <a:r>
                <a:rPr lang="en-GB" sz="3100" kern="0" dirty="0"/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2300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300" kern="0" dirty="0"/>
                <a:t>Οι δείκτες επιπτώσεων χρησιμοποιούνται για την αξιολόγηση της πολιτικής στο επίπεδο των γενικών σκοπών της </a:t>
              </a:r>
              <a:r>
                <a:rPr lang="en-GB" sz="2300" kern="0" dirty="0"/>
                <a:t>(</a:t>
              </a:r>
              <a:r>
                <a:rPr lang="el-GR" sz="2300" kern="0" dirty="0"/>
                <a:t>πολυετής και </a:t>
              </a:r>
              <a:r>
                <a:rPr lang="en-GB" sz="2300" kern="0" dirty="0"/>
                <a:t>ex-post</a:t>
              </a:r>
              <a:r>
                <a:rPr lang="el-GR" sz="2300" kern="0" dirty="0"/>
                <a:t> αξιολόγηση</a:t>
              </a:r>
              <a:r>
                <a:rPr lang="en-GB" sz="2300" kern="0" dirty="0"/>
                <a:t>).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2300" kern="0" dirty="0"/>
            </a:p>
          </p:txBody>
        </p:sp>
      </p:grpSp>
      <p:grpSp>
        <p:nvGrpSpPr>
          <p:cNvPr id="14" name="Gruppieren 2"/>
          <p:cNvGrpSpPr/>
          <p:nvPr/>
        </p:nvGrpSpPr>
        <p:grpSpPr>
          <a:xfrm>
            <a:off x="8821142" y="2573251"/>
            <a:ext cx="5673128" cy="6139030"/>
            <a:chOff x="3808317" y="2739405"/>
            <a:chExt cx="2216607" cy="2370169"/>
          </a:xfrm>
        </p:grpSpPr>
        <p:sp>
          <p:nvSpPr>
            <p:cNvPr id="15" name="TextBox 1"/>
            <p:cNvSpPr txBox="1"/>
            <p:nvPr/>
          </p:nvSpPr>
          <p:spPr>
            <a:xfrm>
              <a:off x="3808317" y="2739405"/>
              <a:ext cx="2216607" cy="250566"/>
            </a:xfrm>
            <a:prstGeom prst="rect">
              <a:avLst/>
            </a:prstGeom>
            <a:solidFill>
              <a:srgbClr val="A5D028">
                <a:lumMod val="60000"/>
                <a:lumOff val="40000"/>
              </a:srgbClr>
            </a:solidFill>
          </p:spPr>
          <p:txBody>
            <a:bodyPr wrap="none" lIns="108000" tIns="108000" rIns="108000" bIns="10800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kern="0" dirty="0"/>
                <a:t>Κοινοί Δείκτες Αποτελεσμάτων</a:t>
              </a:r>
              <a:endParaRPr lang="da-DK" sz="2300" kern="0" dirty="0"/>
            </a:p>
          </p:txBody>
        </p:sp>
        <p:sp>
          <p:nvSpPr>
            <p:cNvPr id="16" name="Down Arrow 10"/>
            <p:cNvSpPr/>
            <p:nvPr/>
          </p:nvSpPr>
          <p:spPr bwMode="auto">
            <a:xfrm>
              <a:off x="4558920" y="3158497"/>
              <a:ext cx="486054" cy="629694"/>
            </a:xfrm>
            <a:prstGeom prst="downArrow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584D3">
                  <a:shade val="75000"/>
                  <a:lumMod val="80000"/>
                </a:srgbClr>
              </a:solidFill>
              <a:prstDash val="soli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6120" fontAlgn="auto">
                <a:spcBef>
                  <a:spcPts val="0"/>
                </a:spcBef>
                <a:spcAft>
                  <a:spcPts val="0"/>
                </a:spcAft>
              </a:pPr>
              <a:endParaRPr lang="en-GB" sz="2300" kern="0" dirty="0">
                <a:latin typeface="Candara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3817972" y="3933187"/>
              <a:ext cx="2206951" cy="1176387"/>
            </a:xfrm>
            <a:prstGeom prst="rect">
              <a:avLst/>
            </a:prstGeom>
            <a:solidFill>
              <a:srgbClr val="C6E7FC">
                <a:lumMod val="90000"/>
              </a:srgbClr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3100" kern="0" dirty="0"/>
                <a:t>Απόδοση Στρ. Σχεδίου ΚΑΠ</a:t>
              </a:r>
              <a:r>
                <a:rPr lang="en-GB" sz="3100" kern="0" dirty="0"/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2300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300" kern="0" dirty="0"/>
                <a:t>Οι δείκτες αποτελεσμάτων χρησιμοποιούνται για τον προσδιορισμό στόχων της ΚΑΠ  και την παρακολούθηση </a:t>
              </a:r>
              <a:r>
                <a:rPr lang="en-GB" sz="2300" kern="0" dirty="0"/>
                <a:t> </a:t>
              </a:r>
              <a:r>
                <a:rPr lang="el-GR" sz="2300" kern="0" dirty="0"/>
                <a:t>της εφαρμογής των στρατηγικών σχεδίων των ΚΜ </a:t>
              </a:r>
              <a:r>
                <a:rPr lang="en-GB" sz="2300" kern="0" dirty="0"/>
                <a:t>("</a:t>
              </a:r>
              <a:r>
                <a:rPr lang="el-GR" sz="2300" kern="0" dirty="0"/>
                <a:t>Ετήσια Έκθεση Αξιολόγησης</a:t>
              </a:r>
              <a:r>
                <a:rPr lang="en-GB" sz="2300" kern="0" dirty="0"/>
                <a:t>")</a:t>
              </a:r>
            </a:p>
          </p:txBody>
        </p:sp>
      </p:grpSp>
      <p:grpSp>
        <p:nvGrpSpPr>
          <p:cNvPr id="18" name="Gruppieren 3"/>
          <p:cNvGrpSpPr/>
          <p:nvPr/>
        </p:nvGrpSpPr>
        <p:grpSpPr>
          <a:xfrm>
            <a:off x="16654382" y="2538614"/>
            <a:ext cx="5160272" cy="6041290"/>
            <a:chOff x="6075185" y="2673315"/>
            <a:chExt cx="2016224" cy="2149390"/>
          </a:xfrm>
        </p:grpSpPr>
        <p:sp>
          <p:nvSpPr>
            <p:cNvPr id="19" name="TextBox 8"/>
            <p:cNvSpPr txBox="1"/>
            <p:nvPr/>
          </p:nvSpPr>
          <p:spPr>
            <a:xfrm>
              <a:off x="6154784" y="2673315"/>
              <a:ext cx="1806364" cy="230902"/>
            </a:xfrm>
            <a:prstGeom prst="rect">
              <a:avLst/>
            </a:prstGeom>
            <a:solidFill>
              <a:srgbClr val="A5D028">
                <a:lumMod val="60000"/>
                <a:lumOff val="40000"/>
              </a:srgbClr>
            </a:solidFill>
          </p:spPr>
          <p:txBody>
            <a:bodyPr wrap="none" lIns="108000" tIns="108000" rIns="108000" bIns="10800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kern="0" dirty="0"/>
                <a:t>Κοινοί Δείκτες Απόδοσης</a:t>
              </a:r>
              <a:endParaRPr lang="da-DK" sz="2300" kern="0" dirty="0"/>
            </a:p>
          </p:txBody>
        </p:sp>
        <p:sp>
          <p:nvSpPr>
            <p:cNvPr id="20" name="Down Arrow 2"/>
            <p:cNvSpPr/>
            <p:nvPr/>
          </p:nvSpPr>
          <p:spPr bwMode="auto">
            <a:xfrm>
              <a:off x="6840270" y="3071841"/>
              <a:ext cx="486054" cy="580277"/>
            </a:xfrm>
            <a:prstGeom prst="downArrow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584D3">
                  <a:shade val="75000"/>
                  <a:lumMod val="80000"/>
                </a:srgbClr>
              </a:solidFill>
              <a:prstDash val="soli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6120" fontAlgn="auto">
                <a:spcBef>
                  <a:spcPts val="0"/>
                </a:spcBef>
                <a:spcAft>
                  <a:spcPts val="0"/>
                </a:spcAft>
              </a:pPr>
              <a:endParaRPr lang="en-GB" sz="2300" kern="0" dirty="0">
                <a:latin typeface="Candara"/>
              </a:endParaRPr>
            </a:p>
          </p:txBody>
        </p:sp>
        <p:sp>
          <p:nvSpPr>
            <p:cNvPr id="21" name="TextBox 6"/>
            <p:cNvSpPr txBox="1"/>
            <p:nvPr/>
          </p:nvSpPr>
          <p:spPr>
            <a:xfrm>
              <a:off x="6075185" y="3738638"/>
              <a:ext cx="2016224" cy="1084067"/>
            </a:xfrm>
            <a:prstGeom prst="rect">
              <a:avLst/>
            </a:prstGeom>
            <a:solidFill>
              <a:srgbClr val="C6E7FC">
                <a:lumMod val="90000"/>
              </a:srgbClr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3100" kern="0" dirty="0"/>
                <a:t>Εκκαθάριση ΚΑΠ</a:t>
              </a:r>
              <a:endParaRPr lang="en-GB" sz="3100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2300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300" kern="0" dirty="0"/>
                <a:t>Οι δείκτες απόδοσης συνδέουν δαπάνες με απόδοση</a:t>
              </a:r>
              <a:r>
                <a:rPr lang="en-GB" sz="2300" kern="0" dirty="0"/>
                <a:t> </a:t>
              </a:r>
              <a:r>
                <a:rPr lang="el-GR" sz="2300" kern="0" dirty="0"/>
                <a:t>αποτελεσμάτων</a:t>
              </a:r>
              <a:r>
                <a:rPr lang="en-GB" sz="2300" kern="0" dirty="0"/>
                <a:t>. </a:t>
              </a:r>
              <a:r>
                <a:rPr lang="el-GR" sz="2300" kern="0" dirty="0"/>
                <a:t>Χρησιμεύουν στην ετήσια εκκαθάριση των δαπανών της ΚΑΠ</a:t>
              </a:r>
              <a:r>
                <a:rPr lang="en-GB" sz="2300" kern="0" dirty="0"/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300" kern="0" dirty="0"/>
                <a:t> </a:t>
              </a: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1266142" y="9884405"/>
            <a:ext cx="5773831" cy="648997"/>
          </a:xfrm>
          <a:prstGeom prst="rect">
            <a:avLst/>
          </a:prstGeom>
          <a:gradFill flip="none" rotWithShape="1">
            <a:gsLst>
              <a:gs pos="0">
                <a:srgbClr val="A5D028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A5D028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A5D028">
                  <a:lumMod val="60000"/>
                  <a:lumOff val="40000"/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108000" tIns="108000" rIns="108000" bIns="10800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2800" kern="0" dirty="0"/>
              <a:t>	</a:t>
            </a:r>
            <a:r>
              <a:rPr lang="el-GR" sz="2800" kern="0" dirty="0"/>
              <a:t>Δείκτες γενικού πλαισίου</a:t>
            </a:r>
            <a:endParaRPr lang="da-DK" sz="2800" kern="0" dirty="0"/>
          </a:p>
        </p:txBody>
      </p:sp>
      <p:sp>
        <p:nvSpPr>
          <p:cNvPr id="23" name="TextBox 14"/>
          <p:cNvSpPr txBox="1"/>
          <p:nvPr/>
        </p:nvSpPr>
        <p:spPr>
          <a:xfrm>
            <a:off x="9287422" y="9309468"/>
            <a:ext cx="9882266" cy="1661993"/>
          </a:xfrm>
          <a:prstGeom prst="rect">
            <a:avLst/>
          </a:prstGeom>
          <a:gradFill flip="none" rotWithShape="1">
            <a:gsLst>
              <a:gs pos="0">
                <a:srgbClr val="C6E7FC">
                  <a:lumMod val="90000"/>
                  <a:tint val="66000"/>
                  <a:satMod val="160000"/>
                </a:srgbClr>
              </a:gs>
              <a:gs pos="50000">
                <a:srgbClr val="C6E7FC">
                  <a:lumMod val="90000"/>
                  <a:tint val="44500"/>
                  <a:satMod val="160000"/>
                </a:srgbClr>
              </a:gs>
              <a:gs pos="100000">
                <a:srgbClr val="C6E7FC">
                  <a:lumMod val="90000"/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100" kern="0" dirty="0"/>
              <a:t>		          </a:t>
            </a:r>
            <a:r>
              <a:rPr lang="el-GR" sz="3100" kern="0" dirty="0"/>
              <a:t>Γενικό πλαίσιο</a:t>
            </a:r>
            <a:r>
              <a:rPr lang="en-GB" sz="3100" kern="0" dirty="0"/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l-GR" sz="2400" kern="0" dirty="0"/>
              <a:t>Οι δείκτες γενικού πλαισίου εκφράζουν τις σχετικές τάσεις της οικονομίας</a:t>
            </a:r>
            <a:r>
              <a:rPr lang="en-GB" sz="2300" kern="0" dirty="0"/>
              <a:t>, </a:t>
            </a:r>
            <a:r>
              <a:rPr lang="el-GR" sz="2300" kern="0" dirty="0"/>
              <a:t>του περιβάλλοντος και της κοινωνίας που θεωρείται ότι επηρεάζουν την απόδοση της πολιτικής</a:t>
            </a:r>
            <a:endParaRPr lang="en-GB" sz="2300" kern="0" dirty="0"/>
          </a:p>
        </p:txBody>
      </p:sp>
      <p:sp>
        <p:nvSpPr>
          <p:cNvPr id="24" name="Down Arrow 13"/>
          <p:cNvSpPr/>
          <p:nvPr/>
        </p:nvSpPr>
        <p:spPr bwMode="auto">
          <a:xfrm rot="16200000">
            <a:off x="7682596" y="9496837"/>
            <a:ext cx="1243995" cy="1424130"/>
          </a:xfrm>
          <a:prstGeom prst="downArrow">
            <a:avLst/>
          </a:prstGeom>
          <a:solidFill>
            <a:sysClr val="window" lastClr="FFFFFF"/>
          </a:solidFill>
          <a:ln w="15875" cap="flat" cmpd="sng" algn="ctr">
            <a:solidFill>
              <a:srgbClr val="4584D3">
                <a:shade val="75000"/>
                <a:lumMod val="80000"/>
              </a:srgbClr>
            </a:solidFill>
            <a:prstDash val="soli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6120" fontAlgn="auto">
              <a:spcBef>
                <a:spcPts val="0"/>
              </a:spcBef>
              <a:spcAft>
                <a:spcPts val="0"/>
              </a:spcAft>
            </a:pPr>
            <a:endParaRPr lang="en-GB" sz="2300" kern="0" dirty="0">
              <a:latin typeface="Candara"/>
            </a:endParaRPr>
          </a:p>
        </p:txBody>
      </p:sp>
      <p:sp>
        <p:nvSpPr>
          <p:cNvPr id="25" name="Left Arrow 17"/>
          <p:cNvSpPr/>
          <p:nvPr/>
        </p:nvSpPr>
        <p:spPr bwMode="auto">
          <a:xfrm flipH="1">
            <a:off x="7646962" y="7034175"/>
            <a:ext cx="657631" cy="471592"/>
          </a:xfrm>
          <a:prstGeom prst="leftArrow">
            <a:avLst/>
          </a:prstGeom>
          <a:solidFill>
            <a:sysClr val="window" lastClr="FFFFFF"/>
          </a:solidFill>
          <a:ln w="15875" cap="flat" cmpd="sng" algn="ctr">
            <a:solidFill>
              <a:srgbClr val="4584D3">
                <a:shade val="75000"/>
                <a:lumMod val="80000"/>
              </a:srgbClr>
            </a:solidFill>
            <a:prstDash val="solid"/>
          </a:ln>
          <a:effectLst/>
        </p:spPr>
        <p:txBody>
          <a:bodyPr vert="horz" wrap="square" lIns="176216" tIns="88108" rIns="176216" bIns="88108" numCol="1" rtlCol="0" anchor="ctr" anchorCtr="0" compatLnSpc="1">
            <a:prstTxWarp prst="textNoShape">
              <a:avLst/>
            </a:prstTxWarp>
          </a:bodyPr>
          <a:lstStyle/>
          <a:p>
            <a:pPr marL="6120" fontAlgn="auto">
              <a:spcBef>
                <a:spcPts val="0"/>
              </a:spcBef>
              <a:spcAft>
                <a:spcPts val="0"/>
              </a:spcAft>
            </a:pPr>
            <a:endParaRPr lang="en-GB" sz="2300" kern="0" dirty="0">
              <a:latin typeface="Candara"/>
            </a:endParaRPr>
          </a:p>
        </p:txBody>
      </p:sp>
      <p:sp>
        <p:nvSpPr>
          <p:cNvPr id="26" name="Left Arrow 11"/>
          <p:cNvSpPr/>
          <p:nvPr/>
        </p:nvSpPr>
        <p:spPr bwMode="auto">
          <a:xfrm flipH="1">
            <a:off x="14914036" y="7034175"/>
            <a:ext cx="657631" cy="471592"/>
          </a:xfrm>
          <a:prstGeom prst="leftArrow">
            <a:avLst/>
          </a:prstGeom>
          <a:solidFill>
            <a:sysClr val="window" lastClr="FFFFFF"/>
          </a:solidFill>
          <a:ln w="15875" cap="flat" cmpd="sng" algn="ctr">
            <a:solidFill>
              <a:srgbClr val="4584D3">
                <a:shade val="75000"/>
                <a:lumMod val="80000"/>
              </a:srgbClr>
            </a:solidFill>
            <a:prstDash val="solid"/>
          </a:ln>
          <a:effectLst/>
        </p:spPr>
        <p:txBody>
          <a:bodyPr vert="horz" wrap="square" lIns="176216" tIns="88108" rIns="176216" bIns="88108" numCol="1" rtlCol="0" anchor="ctr" anchorCtr="0" compatLnSpc="1">
            <a:prstTxWarp prst="textNoShape">
              <a:avLst/>
            </a:prstTxWarp>
          </a:bodyPr>
          <a:lstStyle/>
          <a:p>
            <a:pPr marL="6120" fontAlgn="auto">
              <a:spcBef>
                <a:spcPts val="0"/>
              </a:spcBef>
              <a:spcAft>
                <a:spcPts val="0"/>
              </a:spcAft>
            </a:pPr>
            <a:endParaRPr lang="en-GB" sz="2300" kern="0" dirty="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932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49934" y="2651839"/>
            <a:ext cx="6120680" cy="959241"/>
          </a:xfrm>
          <a:prstGeom prst="rect">
            <a:avLst/>
          </a:prstGeom>
          <a:noFill/>
        </p:spPr>
        <p:txBody>
          <a:bodyPr wrap="square" lIns="35561" tIns="17782" rIns="35561" bIns="17782" rtlCol="0">
            <a:spAutoFit/>
          </a:bodyPr>
          <a:lstStyle/>
          <a:p>
            <a:pPr marL="271432" indent="-271432" algn="ctr">
              <a:spcBef>
                <a:spcPts val="0"/>
              </a:spcBef>
              <a:spcAft>
                <a:spcPts val="799"/>
              </a:spcAft>
            </a:pPr>
            <a:r>
              <a:rPr lang="el-GR" sz="6000" b="1" kern="0" dirty="0"/>
              <a:t>Σκοποί ΕΕ</a:t>
            </a:r>
            <a:endParaRPr lang="en-GB" sz="6000" b="1" kern="0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17766514" y="3404410"/>
            <a:ext cx="2088233" cy="4281233"/>
          </a:xfrm>
          <a:prstGeom prst="rightArrow">
            <a:avLst>
              <a:gd name="adj1" fmla="val 50000"/>
              <a:gd name="adj2" fmla="val 52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BE" sz="10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81906713"/>
              </p:ext>
            </p:extLst>
          </p:nvPr>
        </p:nvGraphicFramePr>
        <p:xfrm>
          <a:off x="205007" y="1998410"/>
          <a:ext cx="15456895" cy="1044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865283" y="7309222"/>
            <a:ext cx="8153946" cy="943852"/>
          </a:xfrm>
          <a:prstGeom prst="rect">
            <a:avLst/>
          </a:prstGeom>
          <a:noFill/>
        </p:spPr>
        <p:txBody>
          <a:bodyPr wrap="square" lIns="35561" tIns="17782" rIns="35561" bIns="17782" rtlCol="0">
            <a:spAutoFit/>
          </a:bodyPr>
          <a:lstStyle/>
          <a:p>
            <a:pPr marL="271432" indent="-271432">
              <a:spcBef>
                <a:spcPts val="0"/>
              </a:spcBef>
              <a:spcAft>
                <a:spcPts val="799"/>
              </a:spcAft>
            </a:pPr>
            <a:r>
              <a:rPr lang="el-GR" sz="5900" b="1" kern="0" dirty="0"/>
              <a:t>Δείκτες απόδοσης</a:t>
            </a:r>
            <a:endParaRPr lang="en-GB" sz="5900" b="1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0222" y="684487"/>
            <a:ext cx="22178464" cy="1224136"/>
          </a:xfrm>
          <a:prstGeom prst="rect">
            <a:avLst/>
          </a:prstGeom>
        </p:spPr>
        <p:txBody>
          <a:bodyPr lIns="91429" tIns="45715" rIns="91429" bIns="45715"/>
          <a:lstStyle>
            <a:lvl1pPr marL="9818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3264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7080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89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4708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l-GR" sz="6000" kern="0" dirty="0"/>
              <a:t>Αξιολογώντας την απόδοση της ΚΑΠ</a:t>
            </a:r>
            <a:endParaRPr lang="en-GB" sz="6700" kern="0" dirty="0"/>
          </a:p>
        </p:txBody>
      </p:sp>
    </p:spTree>
    <p:extLst>
      <p:ext uri="{BB962C8B-B14F-4D97-AF65-F5344CB8AC3E}">
        <p14:creationId xmlns:p14="http://schemas.microsoft.com/office/powerpoint/2010/main" val="30555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Graphic spid="8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 bwMode="auto">
          <a:xfrm flipV="1">
            <a:off x="459439" y="6117400"/>
            <a:ext cx="21746866" cy="4796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1793201" y="12890501"/>
            <a:ext cx="1609724" cy="461964"/>
          </a:xfrm>
          <a:prstGeom prst="rect">
            <a:avLst/>
          </a:prstGeom>
        </p:spPr>
        <p:txBody>
          <a:bodyPr lIns="91429" tIns="45715" rIns="91429" bIns="45715"/>
          <a:lstStyle/>
          <a:p>
            <a:pPr>
              <a:defRPr/>
            </a:pPr>
            <a:fld id="{960D4671-3BA9-40DC-933A-BF3BAC8926B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82473" y="597889"/>
            <a:ext cx="22390600" cy="121555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234002" tIns="117002" rIns="234002" bIns="1170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6600" b="1" i="1" dirty="0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cs typeface="Times New Roman" panose="02020603050405020304" pitchFamily="18" charset="0"/>
              </a:rPr>
              <a:t>An example of an economic objective (competitiveness)</a:t>
            </a:r>
            <a:endParaRPr lang="en-GB" sz="6600" b="1" i="1" u="sng" dirty="0">
              <a:solidFill>
                <a:schemeClr val="bg2">
                  <a:lumMod val="75000"/>
                </a:schemeClr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657105" y="2471097"/>
            <a:ext cx="368591" cy="543512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2656373" y="4171958"/>
            <a:ext cx="368591" cy="543512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656373" y="5893608"/>
            <a:ext cx="368591" cy="543512"/>
          </a:xfrm>
          <a:prstGeom prst="downArrow">
            <a:avLst/>
          </a:prstGeom>
          <a:solidFill>
            <a:schemeClr val="bg1"/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  <a:extLst/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25934" y="1833323"/>
            <a:ext cx="5415256" cy="588020"/>
          </a:xfrm>
          <a:prstGeom prst="roundRect">
            <a:avLst/>
          </a:prstGeom>
          <a:solidFill>
            <a:srgbClr val="0070C0"/>
          </a:solidFill>
          <a:ln w="254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Specific objectives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20035" y="4987433"/>
            <a:ext cx="5493251" cy="588020"/>
          </a:xfrm>
          <a:prstGeom prst="roundRect">
            <a:avLst/>
          </a:prstGeom>
          <a:solidFill>
            <a:srgbClr val="3366CC"/>
          </a:solidFill>
          <a:ln w="25400">
            <a:solidFill>
              <a:srgbClr val="42A62A"/>
            </a:solidFill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3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from EU legislation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120035" y="3287183"/>
            <a:ext cx="5427050" cy="588020"/>
          </a:xfrm>
          <a:prstGeom prst="roundRect">
            <a:avLst/>
          </a:prstGeom>
          <a:solidFill>
            <a:srgbClr val="3366CC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2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Impact indicators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25934" y="6547279"/>
            <a:ext cx="5415256" cy="1073111"/>
          </a:xfrm>
          <a:prstGeom prst="roundRect">
            <a:avLst/>
          </a:prstGeom>
          <a:solidFill>
            <a:srgbClr val="FFC000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4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of needs in MS’s CAP plan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80582" y="8465082"/>
            <a:ext cx="5460608" cy="1073111"/>
          </a:xfrm>
          <a:prstGeom prst="roundRect">
            <a:avLst/>
          </a:prstGeom>
          <a:solidFill>
            <a:srgbClr val="FFC000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5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 of MS’s CAP plan to EU objectives</a:t>
            </a:r>
          </a:p>
        </p:txBody>
      </p:sp>
      <p:sp>
        <p:nvSpPr>
          <p:cNvPr id="13" name="Round Single Corner Rectangle 12"/>
          <p:cNvSpPr/>
          <p:nvPr/>
        </p:nvSpPr>
        <p:spPr bwMode="auto">
          <a:xfrm>
            <a:off x="6909780" y="1882517"/>
            <a:ext cx="15296524" cy="531478"/>
          </a:xfrm>
          <a:prstGeom prst="round1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Competitiveness</a:t>
            </a: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4" name="Round Single Corner Rectangle 13"/>
          <p:cNvSpPr/>
          <p:nvPr/>
        </p:nvSpPr>
        <p:spPr bwMode="auto">
          <a:xfrm>
            <a:off x="6909780" y="4614275"/>
            <a:ext cx="15296524" cy="1292651"/>
          </a:xfrm>
          <a:prstGeom prst="round1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 39 </a:t>
            </a: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TFEU 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(CAP objectives): to increase </a:t>
            </a: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agricultural productivity 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promoting technical progress and by ensuring the rational development of agricultural production and the optimum </a:t>
            </a:r>
            <a:r>
              <a:rPr lang="en-US" sz="2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utilisation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factors of production, in particular </a:t>
            </a:r>
            <a:r>
              <a:rPr lang="en-US" sz="2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endParaRPr lang="en-US" sz="26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 Single Corner Rectangle 14"/>
          <p:cNvSpPr/>
          <p:nvPr/>
        </p:nvSpPr>
        <p:spPr bwMode="auto">
          <a:xfrm>
            <a:off x="6909780" y="2682380"/>
            <a:ext cx="15296524" cy="1815872"/>
          </a:xfrm>
          <a:prstGeom prst="round1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farm productivity</a:t>
            </a:r>
            <a:r>
              <a:rPr lang="en-US" sz="2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indicator: </a:t>
            </a: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factor productivity </a:t>
            </a:r>
            <a:r>
              <a:rPr lang="en-US" sz="2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(progress in TFP compared to base year)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sng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CMEF</a:t>
            </a:r>
            <a:r>
              <a:rPr lang="en-US" sz="2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TFP I.03 and C.27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sng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sources</a:t>
            </a:r>
            <a:r>
              <a:rPr lang="en-US" sz="2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based on EAA and FADN</a:t>
            </a:r>
          </a:p>
        </p:txBody>
      </p:sp>
      <p:sp>
        <p:nvSpPr>
          <p:cNvPr id="16" name="Round Single Corner Rectangle 15"/>
          <p:cNvSpPr/>
          <p:nvPr/>
        </p:nvSpPr>
        <p:spPr bwMode="auto">
          <a:xfrm>
            <a:off x="6909780" y="6901767"/>
            <a:ext cx="15296524" cy="491621"/>
          </a:xfrm>
          <a:prstGeom prst="round1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ex-ante assessment helps to identify the </a:t>
            </a: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needs to increase farm productivity</a:t>
            </a:r>
          </a:p>
        </p:txBody>
      </p:sp>
      <p:sp>
        <p:nvSpPr>
          <p:cNvPr id="17" name="Round Single Corner Rectangle 16"/>
          <p:cNvSpPr/>
          <p:nvPr/>
        </p:nvSpPr>
        <p:spPr bwMode="auto">
          <a:xfrm>
            <a:off x="6909780" y="7555093"/>
            <a:ext cx="15296524" cy="2893090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CAP plan shows how it will contribute to </a:t>
            </a: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farm productivity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of result targets: 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of farmers with support for advice, training and knowledge exchange related to economic performance; Share of farmers with investment support to restructure and </a:t>
            </a:r>
            <a:r>
              <a:rPr lang="en-US" sz="2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modernise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Share of farmers with improved access to precision farming technology through CAP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and definition of interventions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decoupled support, coupled support, Investment support, Advisory services, Basic services in rural areas (ICT), measures aimed at increasing carbon storage, uptake of precision farming etc.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2656373" y="7661660"/>
            <a:ext cx="368591" cy="543512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047940" y="10329072"/>
            <a:ext cx="5493251" cy="1073111"/>
          </a:xfrm>
          <a:prstGeom prst="roundRect">
            <a:avLst/>
          </a:prstGeom>
          <a:solidFill>
            <a:srgbClr val="FFC000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 and MS’s plan performance</a:t>
            </a:r>
          </a:p>
        </p:txBody>
      </p:sp>
      <p:sp>
        <p:nvSpPr>
          <p:cNvPr id="20" name="Round Single Corner Rectangle 19"/>
          <p:cNvSpPr/>
          <p:nvPr/>
        </p:nvSpPr>
        <p:spPr bwMode="auto">
          <a:xfrm>
            <a:off x="6909780" y="10392997"/>
            <a:ext cx="15296524" cy="890210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of policy performance 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impact indicators 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monitoring towards set targets 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result indicators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2656373" y="9589805"/>
            <a:ext cx="368591" cy="543512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5996" y="2845520"/>
            <a:ext cx="841666" cy="13541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 lIns="234002" tIns="117002" rIns="234002" bIns="117002">
            <a:spAutoFit/>
          </a:bodyPr>
          <a:lstStyle/>
          <a:p>
            <a:pPr algn="ctr"/>
            <a:r>
              <a:rPr lang="en-US" sz="3600" b="1" spc="129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5996" y="8272580"/>
            <a:ext cx="841666" cy="13541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lIns="234002" tIns="117002" rIns="234002" bIns="117002">
            <a:spAutoFit/>
          </a:bodyPr>
          <a:lstStyle/>
          <a:p>
            <a:pPr algn="ctr"/>
            <a:r>
              <a:rPr lang="en-US" sz="3600" b="1" spc="129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</a:p>
        </p:txBody>
      </p:sp>
    </p:spTree>
    <p:extLst>
      <p:ext uri="{BB962C8B-B14F-4D97-AF65-F5344CB8AC3E}">
        <p14:creationId xmlns:p14="http://schemas.microsoft.com/office/powerpoint/2010/main" val="250123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141226"/>
              </p:ext>
            </p:extLst>
          </p:nvPr>
        </p:nvGraphicFramePr>
        <p:xfrm>
          <a:off x="252190" y="2824704"/>
          <a:ext cx="8484218" cy="873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188294" y="2363915"/>
            <a:ext cx="7806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Evolution of TFP (2005=100)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85161" y="3165355"/>
            <a:ext cx="7704854" cy="7312220"/>
            <a:chOff x="179513" y="2623610"/>
            <a:chExt cx="4300597" cy="332567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185182" y="2733932"/>
              <a:ext cx="0" cy="271829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185182" y="5452221"/>
              <a:ext cx="2963851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185182" y="3184391"/>
              <a:ext cx="2298674" cy="2267830"/>
            </a:xfrm>
            <a:custGeom>
              <a:avLst/>
              <a:gdLst>
                <a:gd name="connsiteX0" fmla="*/ 0 w 1524000"/>
                <a:gd name="connsiteY0" fmla="*/ 1390650 h 1390650"/>
                <a:gd name="connsiteX1" fmla="*/ 400050 w 1524000"/>
                <a:gd name="connsiteY1" fmla="*/ 1200150 h 1390650"/>
                <a:gd name="connsiteX2" fmla="*/ 857250 w 1524000"/>
                <a:gd name="connsiteY2" fmla="*/ 333375 h 1390650"/>
                <a:gd name="connsiteX3" fmla="*/ 1524000 w 1524000"/>
                <a:gd name="connsiteY3" fmla="*/ 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0" h="1390650">
                  <a:moveTo>
                    <a:pt x="0" y="1390650"/>
                  </a:moveTo>
                  <a:cubicBezTo>
                    <a:pt x="128587" y="1383506"/>
                    <a:pt x="257175" y="1376363"/>
                    <a:pt x="400050" y="1200150"/>
                  </a:cubicBezTo>
                  <a:cubicBezTo>
                    <a:pt x="542925" y="1023937"/>
                    <a:pt x="669925" y="533400"/>
                    <a:pt x="857250" y="333375"/>
                  </a:cubicBezTo>
                  <a:cubicBezTo>
                    <a:pt x="1044575" y="133350"/>
                    <a:pt x="1284287" y="66675"/>
                    <a:pt x="1524000" y="0"/>
                  </a:cubicBezTo>
                </a:path>
              </a:pathLst>
            </a:custGeom>
            <a:ln w="28575">
              <a:solidFill>
                <a:srgbClr val="0F549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8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85182" y="3712516"/>
              <a:ext cx="2413607" cy="1739705"/>
            </a:xfrm>
            <a:custGeom>
              <a:avLst/>
              <a:gdLst>
                <a:gd name="connsiteX0" fmla="*/ 0 w 1524000"/>
                <a:gd name="connsiteY0" fmla="*/ 1390650 h 1390650"/>
                <a:gd name="connsiteX1" fmla="*/ 400050 w 1524000"/>
                <a:gd name="connsiteY1" fmla="*/ 1200150 h 1390650"/>
                <a:gd name="connsiteX2" fmla="*/ 857250 w 1524000"/>
                <a:gd name="connsiteY2" fmla="*/ 333375 h 1390650"/>
                <a:gd name="connsiteX3" fmla="*/ 1524000 w 1524000"/>
                <a:gd name="connsiteY3" fmla="*/ 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0" h="1390650">
                  <a:moveTo>
                    <a:pt x="0" y="1390650"/>
                  </a:moveTo>
                  <a:cubicBezTo>
                    <a:pt x="128587" y="1383506"/>
                    <a:pt x="257175" y="1376363"/>
                    <a:pt x="400050" y="1200150"/>
                  </a:cubicBezTo>
                  <a:cubicBezTo>
                    <a:pt x="542925" y="1023937"/>
                    <a:pt x="669925" y="533400"/>
                    <a:pt x="857250" y="333375"/>
                  </a:cubicBezTo>
                  <a:cubicBezTo>
                    <a:pt x="1044575" y="133350"/>
                    <a:pt x="1284287" y="66675"/>
                    <a:pt x="1524000" y="0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80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85182" y="3324189"/>
              <a:ext cx="2198107" cy="211249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478186" y="4100843"/>
              <a:ext cx="100567" cy="12426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065750" y="4440981"/>
              <a:ext cx="100567" cy="12426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800"/>
            </a:p>
          </p:txBody>
        </p:sp>
        <p:sp>
          <p:nvSpPr>
            <p:cNvPr id="16" name="Oval 15"/>
            <p:cNvSpPr/>
            <p:nvPr/>
          </p:nvSpPr>
          <p:spPr>
            <a:xfrm>
              <a:off x="3065750" y="3759115"/>
              <a:ext cx="100567" cy="12426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800"/>
            </a:p>
          </p:txBody>
        </p:sp>
        <p:sp>
          <p:nvSpPr>
            <p:cNvPr id="17" name="Text Box 57"/>
            <p:cNvSpPr txBox="1"/>
            <p:nvPr/>
          </p:nvSpPr>
          <p:spPr>
            <a:xfrm>
              <a:off x="3180685" y="4317751"/>
              <a:ext cx="387901" cy="4488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l-BE" sz="2800" dirty="0">
                  <a:effectLst/>
                  <a:ea typeface="Times New Roman"/>
                </a:rPr>
                <a:t>C</a:t>
              </a:r>
              <a:endParaRPr lang="en-GB" sz="2800" dirty="0">
                <a:effectLst/>
                <a:ea typeface="Times New Roman"/>
              </a:endParaRPr>
            </a:p>
          </p:txBody>
        </p:sp>
        <p:sp>
          <p:nvSpPr>
            <p:cNvPr id="18" name="Text Box 57"/>
            <p:cNvSpPr txBox="1"/>
            <p:nvPr/>
          </p:nvSpPr>
          <p:spPr>
            <a:xfrm>
              <a:off x="3165258" y="3776720"/>
              <a:ext cx="387901" cy="4483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GB" sz="2800" dirty="0">
                  <a:effectLst/>
                  <a:ea typeface="MS Mincho"/>
                </a:rPr>
                <a:t>A</a:t>
              </a:r>
            </a:p>
          </p:txBody>
        </p:sp>
        <p:sp>
          <p:nvSpPr>
            <p:cNvPr id="19" name="Text Box 57"/>
            <p:cNvSpPr txBox="1"/>
            <p:nvPr/>
          </p:nvSpPr>
          <p:spPr>
            <a:xfrm>
              <a:off x="2480168" y="4162882"/>
              <a:ext cx="387901" cy="4483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GB" sz="2800" dirty="0">
                  <a:effectLst/>
                  <a:ea typeface="MS Mincho"/>
                </a:rPr>
                <a:t>D</a:t>
              </a:r>
            </a:p>
          </p:txBody>
        </p:sp>
        <p:sp>
          <p:nvSpPr>
            <p:cNvPr id="20" name="Text Box 57"/>
            <p:cNvSpPr txBox="1"/>
            <p:nvPr/>
          </p:nvSpPr>
          <p:spPr>
            <a:xfrm>
              <a:off x="1314482" y="4571888"/>
              <a:ext cx="633606" cy="4483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GB" sz="2800" dirty="0">
                  <a:solidFill>
                    <a:schemeClr val="tx1"/>
                  </a:solidFill>
                  <a:effectLst/>
                  <a:ea typeface="MS Mincho"/>
                </a:rPr>
                <a:t>y/x</a:t>
              </a:r>
            </a:p>
          </p:txBody>
        </p:sp>
        <p:sp>
          <p:nvSpPr>
            <p:cNvPr id="21" name="Text Box 57"/>
            <p:cNvSpPr txBox="1"/>
            <p:nvPr/>
          </p:nvSpPr>
          <p:spPr>
            <a:xfrm>
              <a:off x="3541322" y="3526600"/>
              <a:ext cx="387901" cy="4483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GB" sz="2800" i="1" dirty="0">
                  <a:solidFill>
                    <a:srgbClr val="C00000"/>
                  </a:solidFill>
                  <a:effectLst/>
                  <a:ea typeface="MS Mincho"/>
                </a:rPr>
                <a:t>f</a:t>
              </a:r>
              <a:endParaRPr lang="en-GB" sz="2800" dirty="0">
                <a:solidFill>
                  <a:srgbClr val="C00000"/>
                </a:solidFill>
                <a:effectLst/>
                <a:ea typeface="MS Mincho"/>
              </a:endParaRPr>
            </a:p>
          </p:txBody>
        </p:sp>
        <p:sp>
          <p:nvSpPr>
            <p:cNvPr id="22" name="Text Box 57"/>
            <p:cNvSpPr txBox="1"/>
            <p:nvPr/>
          </p:nvSpPr>
          <p:spPr>
            <a:xfrm>
              <a:off x="3296352" y="2889744"/>
              <a:ext cx="489939" cy="4483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GB" sz="2800" i="1" dirty="0">
                  <a:solidFill>
                    <a:srgbClr val="0F5494"/>
                  </a:solidFill>
                  <a:effectLst/>
                  <a:ea typeface="MS Mincho"/>
                </a:rPr>
                <a:t>f'</a:t>
              </a:r>
              <a:endParaRPr lang="en-GB" sz="2800" dirty="0">
                <a:solidFill>
                  <a:srgbClr val="0F5494"/>
                </a:solidFill>
                <a:effectLst/>
                <a:ea typeface="MS Mincho"/>
              </a:endParaRPr>
            </a:p>
          </p:txBody>
        </p:sp>
        <p:sp>
          <p:nvSpPr>
            <p:cNvPr id="23" name="Text Box 57"/>
            <p:cNvSpPr txBox="1"/>
            <p:nvPr/>
          </p:nvSpPr>
          <p:spPr>
            <a:xfrm>
              <a:off x="910744" y="5341900"/>
              <a:ext cx="387901" cy="4483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GB" sz="2800" dirty="0">
                  <a:solidFill>
                    <a:schemeClr val="tx1"/>
                  </a:solidFill>
                  <a:effectLst/>
                  <a:ea typeface="MS Mincho"/>
                </a:rPr>
                <a:t>0</a:t>
              </a:r>
            </a:p>
          </p:txBody>
        </p:sp>
        <p:sp>
          <p:nvSpPr>
            <p:cNvPr id="24" name="Text Box 57"/>
            <p:cNvSpPr txBox="1"/>
            <p:nvPr/>
          </p:nvSpPr>
          <p:spPr>
            <a:xfrm>
              <a:off x="179513" y="2623610"/>
              <a:ext cx="925182" cy="7937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ea typeface="MS Mincho"/>
                </a:rPr>
                <a:t>Quantity of outputs </a:t>
              </a:r>
              <a:r>
                <a:rPr lang="en-GB" sz="2400" i="1" dirty="0">
                  <a:solidFill>
                    <a:schemeClr val="tx1"/>
                  </a:solidFill>
                  <a:effectLst/>
                  <a:ea typeface="MS Mincho"/>
                </a:rPr>
                <a:t>y</a:t>
              </a:r>
              <a:endParaRPr lang="en-GB" sz="2400" dirty="0">
                <a:solidFill>
                  <a:schemeClr val="tx1"/>
                </a:solidFill>
                <a:effectLst/>
                <a:ea typeface="MS Mincho"/>
              </a:endParaRPr>
            </a:p>
          </p:txBody>
        </p:sp>
        <p:sp>
          <p:nvSpPr>
            <p:cNvPr id="25" name="Text Box 57"/>
            <p:cNvSpPr txBox="1"/>
            <p:nvPr/>
          </p:nvSpPr>
          <p:spPr>
            <a:xfrm>
              <a:off x="2139329" y="5452221"/>
              <a:ext cx="2340781" cy="49705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ea typeface="MS Mincho"/>
                </a:rPr>
                <a:t>Quantity of inputs </a:t>
              </a:r>
              <a:r>
                <a:rPr lang="en-GB" sz="2400" i="1" dirty="0">
                  <a:solidFill>
                    <a:schemeClr val="tx1"/>
                  </a:solidFill>
                  <a:effectLst/>
                  <a:ea typeface="MS Mincho"/>
                </a:rPr>
                <a:t>x</a:t>
              </a:r>
              <a:endParaRPr lang="en-GB" sz="2400" dirty="0">
                <a:solidFill>
                  <a:schemeClr val="tx1"/>
                </a:solidFill>
                <a:effectLst/>
                <a:ea typeface="MS Mincho"/>
              </a:endParaRPr>
            </a:p>
          </p:txBody>
        </p:sp>
        <p:sp>
          <p:nvSpPr>
            <p:cNvPr id="26" name="Text Box 57"/>
            <p:cNvSpPr txBox="1"/>
            <p:nvPr/>
          </p:nvSpPr>
          <p:spPr>
            <a:xfrm>
              <a:off x="2177219" y="4555727"/>
              <a:ext cx="1264270" cy="7937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GB" sz="2400" dirty="0">
                  <a:solidFill>
                    <a:srgbClr val="7030A0"/>
                  </a:solidFill>
                  <a:effectLst/>
                  <a:ea typeface="MS Mincho"/>
                </a:rPr>
                <a:t>Allocative efficiency </a:t>
              </a:r>
            </a:p>
          </p:txBody>
        </p:sp>
        <p:sp>
          <p:nvSpPr>
            <p:cNvPr id="27" name="Up Arrow 26"/>
            <p:cNvSpPr/>
            <p:nvPr/>
          </p:nvSpPr>
          <p:spPr>
            <a:xfrm>
              <a:off x="3052359" y="3402182"/>
              <a:ext cx="128326" cy="310334"/>
            </a:xfrm>
            <a:prstGeom prst="upArrow">
              <a:avLst/>
            </a:prstGeom>
            <a:solidFill>
              <a:srgbClr val="0F5494"/>
            </a:solidFill>
            <a:ln>
              <a:solidFill>
                <a:srgbClr val="0F5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800"/>
            </a:p>
          </p:txBody>
        </p:sp>
        <p:sp>
          <p:nvSpPr>
            <p:cNvPr id="28" name="Up Arrow 27"/>
            <p:cNvSpPr/>
            <p:nvPr/>
          </p:nvSpPr>
          <p:spPr>
            <a:xfrm>
              <a:off x="3037017" y="3974988"/>
              <a:ext cx="143667" cy="342763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800"/>
            </a:p>
          </p:txBody>
        </p:sp>
        <p:sp>
          <p:nvSpPr>
            <p:cNvPr id="29" name="Up Arrow 28"/>
            <p:cNvSpPr/>
            <p:nvPr/>
          </p:nvSpPr>
          <p:spPr>
            <a:xfrm rot="14400000">
              <a:off x="2750605" y="3898675"/>
              <a:ext cx="158511" cy="314936"/>
            </a:xfrm>
            <a:prstGeom prst="up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800"/>
            </a:p>
          </p:txBody>
        </p:sp>
        <p:sp>
          <p:nvSpPr>
            <p:cNvPr id="30" name="Text Box 57"/>
            <p:cNvSpPr txBox="1"/>
            <p:nvPr/>
          </p:nvSpPr>
          <p:spPr>
            <a:xfrm>
              <a:off x="3059832" y="3018772"/>
              <a:ext cx="327804" cy="4102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GB" sz="2800" dirty="0">
                  <a:effectLst/>
                  <a:ea typeface="MS Mincho"/>
                </a:rPr>
                <a:t>B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3083432" y="3243303"/>
              <a:ext cx="84986" cy="11368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8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990015" y="3165355"/>
            <a:ext cx="6592767" cy="922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BE" sz="2800" b="0" dirty="0" err="1">
                <a:solidFill>
                  <a:srgbClr val="0F5494"/>
                </a:solidFill>
                <a:latin typeface="+mn-lt"/>
                <a:cs typeface="ＭＳ Ｐゴシック" charset="0"/>
              </a:rPr>
              <a:t>Innovation</a:t>
            </a:r>
            <a:r>
              <a:rPr lang="nl-BE" sz="2800" b="0" dirty="0">
                <a:solidFill>
                  <a:srgbClr val="0F5494"/>
                </a:solidFill>
                <a:latin typeface="+mn-lt"/>
                <a:cs typeface="ＭＳ Ｐゴシック" charset="0"/>
              </a:rPr>
              <a:t>, investment </a:t>
            </a:r>
            <a:r>
              <a:rPr lang="nl-BE" sz="2800" b="0" dirty="0" err="1">
                <a:solidFill>
                  <a:srgbClr val="0F5494"/>
                </a:solidFill>
                <a:latin typeface="+mn-lt"/>
                <a:cs typeface="ＭＳ Ｐゴシック" charset="0"/>
              </a:rPr>
              <a:t>and</a:t>
            </a:r>
            <a:r>
              <a:rPr lang="nl-BE" sz="2800" b="0" dirty="0">
                <a:solidFill>
                  <a:srgbClr val="0F5494"/>
                </a:solidFill>
                <a:latin typeface="+mn-lt"/>
                <a:cs typeface="ＭＳ Ｐゴシック" charset="0"/>
              </a:rPr>
              <a:t> </a:t>
            </a:r>
            <a:r>
              <a:rPr lang="nl-BE" sz="2800" b="0" dirty="0" err="1">
                <a:solidFill>
                  <a:srgbClr val="0F5494"/>
                </a:solidFill>
                <a:latin typeface="+mn-lt"/>
                <a:cs typeface="ＭＳ Ｐゴシック" charset="0"/>
              </a:rPr>
              <a:t>technological</a:t>
            </a:r>
            <a:r>
              <a:rPr lang="nl-BE" sz="2800" b="0" dirty="0">
                <a:solidFill>
                  <a:srgbClr val="0F5494"/>
                </a:solidFill>
                <a:latin typeface="+mn-lt"/>
                <a:cs typeface="ＭＳ Ｐゴシック" charset="0"/>
              </a:rPr>
              <a:t> change </a:t>
            </a:r>
          </a:p>
          <a:p>
            <a:pPr marL="630238" lvl="1" indent="-284163" eaLnBrk="0" hangingPunct="0">
              <a:spcBef>
                <a:spcPct val="20000"/>
              </a:spcBef>
              <a:buClr>
                <a:srgbClr val="42A62A"/>
              </a:buClr>
              <a:buFont typeface="Arial" panose="020B0604020202020204" pitchFamily="34" charset="0"/>
              <a:buChar char="•"/>
            </a:pPr>
            <a:r>
              <a:rPr lang="nl-BE" sz="2400" b="0" i="1" dirty="0">
                <a:solidFill>
                  <a:srgbClr val="000000"/>
                </a:solidFill>
                <a:latin typeface="+mn-lt"/>
              </a:rPr>
              <a:t>Horizon 2020, EIP-AGRI, … (</a:t>
            </a:r>
            <a:r>
              <a:rPr lang="nl-BE" sz="2400" i="1" dirty="0">
                <a:solidFill>
                  <a:srgbClr val="0F5494"/>
                </a:solidFill>
                <a:latin typeface="+mn-lt"/>
              </a:rPr>
              <a:t>A </a:t>
            </a:r>
            <a:r>
              <a:rPr lang="nl-BE" sz="2400" i="1" dirty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 B</a:t>
            </a:r>
            <a:r>
              <a:rPr lang="nl-BE" sz="2400" b="0" i="1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)</a:t>
            </a:r>
            <a:endParaRPr lang="nl-BE" sz="2400" b="0" i="1" dirty="0">
              <a:solidFill>
                <a:srgbClr val="000000"/>
              </a:solidFill>
              <a:latin typeface="+mn-lt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rgbClr val="0F5494"/>
                </a:solidFill>
                <a:latin typeface="+mn-lt"/>
                <a:cs typeface="ＭＳ Ｐゴシック" charset="0"/>
              </a:rPr>
              <a:t>Efficiency </a:t>
            </a:r>
            <a:r>
              <a:rPr lang="nl-BE" sz="2800" b="0" dirty="0" err="1">
                <a:solidFill>
                  <a:srgbClr val="0F5494"/>
                </a:solidFill>
                <a:latin typeface="+mn-lt"/>
                <a:cs typeface="ＭＳ Ｐゴシック" charset="0"/>
              </a:rPr>
              <a:t>gains</a:t>
            </a:r>
            <a:r>
              <a:rPr lang="nl-BE" sz="2800" b="0" dirty="0">
                <a:solidFill>
                  <a:srgbClr val="0F5494"/>
                </a:solidFill>
                <a:latin typeface="+mn-lt"/>
                <a:cs typeface="ＭＳ Ｐゴシック" charset="0"/>
              </a:rPr>
              <a:t> </a:t>
            </a:r>
            <a:r>
              <a:rPr lang="nl-BE" sz="2800" b="0" dirty="0" err="1">
                <a:solidFill>
                  <a:srgbClr val="0F5494"/>
                </a:solidFill>
                <a:latin typeface="+mn-lt"/>
                <a:cs typeface="ＭＳ Ｐゴシック" charset="0"/>
              </a:rPr>
              <a:t>through</a:t>
            </a:r>
            <a:r>
              <a:rPr lang="nl-BE" sz="2800" b="0" dirty="0">
                <a:solidFill>
                  <a:srgbClr val="0F5494"/>
                </a:solidFill>
                <a:latin typeface="+mn-lt"/>
                <a:cs typeface="ＭＳ Ｐゴシック" charset="0"/>
              </a:rPr>
              <a:t> </a:t>
            </a:r>
            <a:r>
              <a:rPr lang="nl-BE" sz="2800" b="0" dirty="0" err="1">
                <a:solidFill>
                  <a:srgbClr val="0F5494"/>
                </a:solidFill>
                <a:latin typeface="+mn-lt"/>
                <a:cs typeface="ＭＳ Ｐゴシック" charset="0"/>
              </a:rPr>
              <a:t>better</a:t>
            </a:r>
            <a:r>
              <a:rPr lang="nl-BE" sz="2800" b="0" dirty="0">
                <a:solidFill>
                  <a:srgbClr val="0F5494"/>
                </a:solidFill>
                <a:latin typeface="+mn-lt"/>
                <a:cs typeface="ＭＳ Ｐゴシック" charset="0"/>
              </a:rPr>
              <a:t> farm management </a:t>
            </a:r>
          </a:p>
          <a:p>
            <a:pPr marL="630238" lvl="1" indent="-284163" eaLnBrk="0" hangingPunct="0">
              <a:spcBef>
                <a:spcPct val="20000"/>
              </a:spcBef>
              <a:buClr>
                <a:srgbClr val="42A62A"/>
              </a:buClr>
              <a:buFont typeface="Arial" panose="020B0604020202020204" pitchFamily="34" charset="0"/>
              <a:buChar char="•"/>
            </a:pPr>
            <a:r>
              <a:rPr lang="nl-BE" sz="2400" b="0" i="1" dirty="0">
                <a:solidFill>
                  <a:srgbClr val="000000"/>
                </a:solidFill>
                <a:latin typeface="+mn-lt"/>
              </a:rPr>
              <a:t>RD programs (</a:t>
            </a:r>
            <a:r>
              <a:rPr lang="nl-BE" sz="2400" i="1" dirty="0">
                <a:solidFill>
                  <a:srgbClr val="C00000"/>
                </a:solidFill>
                <a:latin typeface="+mn-lt"/>
              </a:rPr>
              <a:t>C </a:t>
            </a:r>
            <a:r>
              <a:rPr lang="nl-BE" sz="2400" i="1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 A</a:t>
            </a:r>
            <a:r>
              <a:rPr lang="nl-BE" sz="2400" b="0" i="1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)</a:t>
            </a:r>
            <a:endParaRPr lang="nl-BE" sz="2400" b="0" i="1" dirty="0">
              <a:solidFill>
                <a:srgbClr val="000000"/>
              </a:solidFill>
              <a:latin typeface="+mn-lt"/>
            </a:endParaRPr>
          </a:p>
          <a:p>
            <a:pPr marL="630238" lvl="1" indent="-284163" eaLnBrk="0" hangingPunct="0">
              <a:spcBef>
                <a:spcPct val="20000"/>
              </a:spcBef>
              <a:buClr>
                <a:srgbClr val="42A62A"/>
              </a:buClr>
              <a:buFont typeface="Arial" panose="020B0604020202020204" pitchFamily="34" charset="0"/>
              <a:buChar char="•"/>
            </a:pPr>
            <a:r>
              <a:rPr lang="nl-BE" sz="2400" b="0" i="1" dirty="0" err="1">
                <a:solidFill>
                  <a:srgbClr val="000000"/>
                </a:solidFill>
                <a:latin typeface="+mn-lt"/>
              </a:rPr>
              <a:t>Decoupling</a:t>
            </a:r>
            <a:r>
              <a:rPr lang="nl-BE" sz="2400" b="0" i="1" dirty="0">
                <a:solidFill>
                  <a:srgbClr val="000000"/>
                </a:solidFill>
                <a:latin typeface="+mn-lt"/>
              </a:rPr>
              <a:t> (</a:t>
            </a:r>
            <a:r>
              <a:rPr lang="nl-BE" sz="2400" i="1" dirty="0">
                <a:solidFill>
                  <a:srgbClr val="7030A0"/>
                </a:solidFill>
                <a:latin typeface="+mn-lt"/>
              </a:rPr>
              <a:t>A </a:t>
            </a:r>
            <a:r>
              <a:rPr lang="nl-BE" sz="2400" i="1" dirty="0">
                <a:solidFill>
                  <a:srgbClr val="7030A0"/>
                </a:solidFill>
                <a:latin typeface="+mn-lt"/>
                <a:sym typeface="Wingdings" panose="05000000000000000000" pitchFamily="2" charset="2"/>
              </a:rPr>
              <a:t> D</a:t>
            </a:r>
            <a:r>
              <a:rPr lang="nl-BE" sz="2400" b="0" i="1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)</a:t>
            </a:r>
            <a:endParaRPr lang="nl-BE" sz="2400" b="0" i="1" dirty="0">
              <a:solidFill>
                <a:srgbClr val="000000"/>
              </a:solidFill>
              <a:latin typeface="+mn-lt"/>
            </a:endParaRPr>
          </a:p>
          <a:p>
            <a:pPr marL="285750" indent="-285750"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rgbClr val="0F5494"/>
                </a:solidFill>
                <a:latin typeface="+mn-lt"/>
                <a:cs typeface="ＭＳ Ｐゴシック" charset="0"/>
              </a:rPr>
              <a:t>Efficiency changes </a:t>
            </a:r>
            <a:r>
              <a:rPr lang="nl-BE" sz="2800" b="0" dirty="0" err="1">
                <a:solidFill>
                  <a:srgbClr val="0F5494"/>
                </a:solidFill>
                <a:latin typeface="+mn-lt"/>
                <a:cs typeface="ＭＳ Ｐゴシック" charset="0"/>
              </a:rPr>
              <a:t>from</a:t>
            </a:r>
            <a:r>
              <a:rPr lang="nl-BE" sz="2800" b="0" dirty="0">
                <a:solidFill>
                  <a:srgbClr val="0F5494"/>
                </a:solidFill>
                <a:latin typeface="+mn-lt"/>
                <a:cs typeface="ＭＳ Ｐゴシック" charset="0"/>
              </a:rPr>
              <a:t> </a:t>
            </a:r>
            <a:r>
              <a:rPr lang="nl-BE" sz="2800" b="0" dirty="0" err="1">
                <a:solidFill>
                  <a:srgbClr val="0F5494"/>
                </a:solidFill>
                <a:latin typeface="+mn-lt"/>
                <a:cs typeface="ＭＳ Ｐゴシック" charset="0"/>
              </a:rPr>
              <a:t>regulations</a:t>
            </a:r>
            <a:endParaRPr lang="nl-BE" sz="2800" b="0" dirty="0">
              <a:solidFill>
                <a:srgbClr val="0F5494"/>
              </a:solidFill>
              <a:latin typeface="+mn-lt"/>
              <a:cs typeface="ＭＳ Ｐゴシック" charset="0"/>
            </a:endParaRPr>
          </a:p>
          <a:p>
            <a:pPr marL="630238" lvl="1" indent="-284163" eaLnBrk="0" hangingPunct="0">
              <a:spcBef>
                <a:spcPct val="20000"/>
              </a:spcBef>
              <a:buClr>
                <a:srgbClr val="42A62A"/>
              </a:buClr>
              <a:buFont typeface="Arial" panose="020B0604020202020204" pitchFamily="34" charset="0"/>
              <a:buChar char="•"/>
            </a:pPr>
            <a:r>
              <a:rPr lang="nl-BE" sz="2400" b="0" i="1" dirty="0" err="1">
                <a:solidFill>
                  <a:srgbClr val="000000"/>
                </a:solidFill>
                <a:latin typeface="+mn-lt"/>
              </a:rPr>
              <a:t>Environmental</a:t>
            </a:r>
            <a:r>
              <a:rPr lang="nl-BE" sz="2400" b="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nl-BE" sz="2400" b="0" i="1" dirty="0" err="1">
                <a:solidFill>
                  <a:srgbClr val="000000"/>
                </a:solidFill>
                <a:latin typeface="+mn-lt"/>
              </a:rPr>
              <a:t>requirements</a:t>
            </a:r>
            <a:endParaRPr lang="nl-BE" sz="2400" b="0" i="1" dirty="0">
              <a:solidFill>
                <a:srgbClr val="000000"/>
              </a:solidFill>
              <a:latin typeface="+mn-lt"/>
            </a:endParaRPr>
          </a:p>
          <a:p>
            <a:pPr marL="630238" lvl="1" indent="-284163" eaLnBrk="0" hangingPunct="0">
              <a:spcBef>
                <a:spcPct val="20000"/>
              </a:spcBef>
              <a:buClr>
                <a:srgbClr val="42A62A"/>
              </a:buClr>
              <a:buFont typeface="Arial" panose="020B0604020202020204" pitchFamily="34" charset="0"/>
              <a:buChar char="•"/>
            </a:pPr>
            <a:r>
              <a:rPr lang="nl-BE" sz="2400" b="0" i="1" dirty="0" err="1">
                <a:solidFill>
                  <a:srgbClr val="000000"/>
                </a:solidFill>
                <a:latin typeface="+mn-lt"/>
              </a:rPr>
              <a:t>Nitrate</a:t>
            </a:r>
            <a:r>
              <a:rPr lang="nl-BE" sz="2400" b="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nl-BE" sz="2400" b="0" i="1" dirty="0" err="1">
                <a:solidFill>
                  <a:srgbClr val="000000"/>
                </a:solidFill>
                <a:latin typeface="+mn-lt"/>
              </a:rPr>
              <a:t>directive</a:t>
            </a:r>
            <a:r>
              <a:rPr lang="nl-BE" sz="2400" b="0" i="1" dirty="0">
                <a:solidFill>
                  <a:srgbClr val="000000"/>
                </a:solidFill>
                <a:latin typeface="+mn-lt"/>
              </a:rPr>
              <a:t>, SUD, … </a:t>
            </a:r>
          </a:p>
          <a:p>
            <a:pPr marL="285750" indent="-285750"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800" b="0" dirty="0" err="1">
                <a:solidFill>
                  <a:srgbClr val="0F5494"/>
                </a:solidFill>
                <a:latin typeface="+mn-lt"/>
                <a:cs typeface="ＭＳ Ｐゴシック" charset="0"/>
              </a:rPr>
              <a:t>Enabling</a:t>
            </a:r>
            <a:r>
              <a:rPr lang="nl-BE" sz="2800" b="0" dirty="0">
                <a:solidFill>
                  <a:srgbClr val="0F5494"/>
                </a:solidFill>
                <a:latin typeface="+mn-lt"/>
                <a:cs typeface="ＭＳ Ｐゴシック" charset="0"/>
              </a:rPr>
              <a:t> </a:t>
            </a:r>
            <a:r>
              <a:rPr lang="nl-BE" sz="2800" b="0" dirty="0" err="1">
                <a:solidFill>
                  <a:srgbClr val="0F5494"/>
                </a:solidFill>
                <a:latin typeface="+mn-lt"/>
                <a:cs typeface="ＭＳ Ｐゴシック" charset="0"/>
              </a:rPr>
              <a:t>rural</a:t>
            </a:r>
            <a:r>
              <a:rPr lang="nl-BE" sz="2800" b="0" dirty="0">
                <a:solidFill>
                  <a:srgbClr val="0F5494"/>
                </a:solidFill>
                <a:latin typeface="+mn-lt"/>
                <a:cs typeface="ＭＳ Ｐゴシック" charset="0"/>
              </a:rPr>
              <a:t> environment</a:t>
            </a:r>
          </a:p>
          <a:p>
            <a:pPr marL="630238" lvl="1" indent="-284163" eaLnBrk="0" hangingPunct="0">
              <a:spcBef>
                <a:spcPct val="20000"/>
              </a:spcBef>
              <a:spcAft>
                <a:spcPts val="600"/>
              </a:spcAft>
              <a:buClr>
                <a:srgbClr val="42A62A"/>
              </a:buClr>
              <a:buFont typeface="Arial" panose="020B0604020202020204" pitchFamily="34" charset="0"/>
              <a:buChar char="•"/>
            </a:pPr>
            <a:r>
              <a:rPr lang="nl-BE" sz="2400" b="0" i="1" dirty="0">
                <a:solidFill>
                  <a:srgbClr val="000000"/>
                </a:solidFill>
                <a:latin typeface="+mn-lt"/>
              </a:rPr>
              <a:t>RD programs</a:t>
            </a:r>
          </a:p>
          <a:p>
            <a:pPr marL="285750" indent="-285750"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800" b="0" dirty="0" err="1">
                <a:solidFill>
                  <a:srgbClr val="0F5494"/>
                </a:solidFill>
                <a:latin typeface="+mn-lt"/>
                <a:cs typeface="ＭＳ Ｐゴシック" charset="0"/>
              </a:rPr>
              <a:t>Structural</a:t>
            </a:r>
            <a:r>
              <a:rPr lang="nl-BE" sz="2800" b="0" dirty="0">
                <a:solidFill>
                  <a:srgbClr val="0F5494"/>
                </a:solidFill>
                <a:latin typeface="+mn-lt"/>
                <a:cs typeface="ＭＳ Ｐゴシック" charset="0"/>
              </a:rPr>
              <a:t> change</a:t>
            </a:r>
          </a:p>
          <a:p>
            <a:pPr marL="630238" lvl="1" indent="-284163" eaLnBrk="0" hangingPunct="0">
              <a:spcBef>
                <a:spcPct val="20000"/>
              </a:spcBef>
              <a:buClr>
                <a:srgbClr val="42A62A"/>
              </a:buClr>
              <a:buFont typeface="Arial" panose="020B0604020202020204" pitchFamily="34" charset="0"/>
              <a:buChar char="•"/>
            </a:pPr>
            <a:r>
              <a:rPr lang="nl-BE" sz="2400" b="0" i="1" dirty="0" err="1">
                <a:solidFill>
                  <a:srgbClr val="000000"/>
                </a:solidFill>
                <a:latin typeface="+mn-lt"/>
              </a:rPr>
              <a:t>Decoupling</a:t>
            </a:r>
            <a:endParaRPr lang="nl-BE" sz="2400" b="0" i="1" dirty="0">
              <a:solidFill>
                <a:srgbClr val="000000"/>
              </a:solidFill>
              <a:latin typeface="+mn-lt"/>
              <a:sym typeface="Wingdings" panose="05000000000000000000" pitchFamily="2" charset="2"/>
            </a:endParaRPr>
          </a:p>
          <a:p>
            <a:pPr marL="285750" indent="-285750"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800" b="0" dirty="0" err="1">
                <a:solidFill>
                  <a:srgbClr val="0F5494"/>
                </a:solidFill>
                <a:cs typeface="ＭＳ Ｐゴシック" charset="0"/>
              </a:rPr>
              <a:t>Climate</a:t>
            </a:r>
            <a:r>
              <a:rPr lang="nl-BE" sz="2800" b="0" dirty="0">
                <a:solidFill>
                  <a:srgbClr val="0F5494"/>
                </a:solidFill>
                <a:cs typeface="ＭＳ Ｐゴシック" charset="0"/>
              </a:rPr>
              <a:t> change</a:t>
            </a:r>
          </a:p>
          <a:p>
            <a:pPr marL="630238" lvl="1" indent="-284163" eaLnBrk="0" hangingPunct="0">
              <a:spcBef>
                <a:spcPct val="20000"/>
              </a:spcBef>
              <a:spcAft>
                <a:spcPts val="600"/>
              </a:spcAft>
              <a:buClr>
                <a:srgbClr val="42A62A"/>
              </a:buClr>
              <a:buFont typeface="Arial" panose="020B0604020202020204" pitchFamily="34" charset="0"/>
              <a:buChar char="•"/>
            </a:pPr>
            <a:r>
              <a:rPr lang="nl-BE" sz="2400" b="0" i="1" dirty="0">
                <a:solidFill>
                  <a:srgbClr val="000000"/>
                </a:solidFill>
                <a:latin typeface="+mn-lt"/>
              </a:rPr>
              <a:t>Environment-</a:t>
            </a:r>
            <a:r>
              <a:rPr lang="nl-BE" sz="2400" b="0" i="1" dirty="0" err="1">
                <a:solidFill>
                  <a:srgbClr val="000000"/>
                </a:solidFill>
                <a:latin typeface="+mn-lt"/>
              </a:rPr>
              <a:t>climate</a:t>
            </a:r>
            <a:r>
              <a:rPr lang="nl-BE" sz="2400" b="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nl-BE" sz="2400" b="0" i="1" dirty="0" err="1">
                <a:solidFill>
                  <a:srgbClr val="000000"/>
                </a:solidFill>
                <a:latin typeface="+mn-lt"/>
              </a:rPr>
              <a:t>requirements</a:t>
            </a:r>
            <a:r>
              <a:rPr lang="nl-BE" sz="2400" b="0" i="1" dirty="0">
                <a:solidFill>
                  <a:srgbClr val="000000"/>
                </a:solidFill>
                <a:latin typeface="+mn-lt"/>
              </a:rPr>
              <a:t>, cross-compliance</a:t>
            </a:r>
          </a:p>
          <a:p>
            <a:pPr marL="346075" lvl="1" eaLnBrk="0" hangingPunct="0">
              <a:spcBef>
                <a:spcPct val="20000"/>
              </a:spcBef>
              <a:buClr>
                <a:srgbClr val="42A62A"/>
              </a:buClr>
            </a:pPr>
            <a:endParaRPr lang="nl-BE" sz="2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29554" y="2363915"/>
            <a:ext cx="12257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b="1" dirty="0" err="1"/>
              <a:t>Examples</a:t>
            </a:r>
            <a:r>
              <a:rPr lang="nl-BE" sz="2800" b="1" dirty="0"/>
              <a:t> of policy impact on </a:t>
            </a:r>
            <a:r>
              <a:rPr lang="nl-BE" sz="2800" b="1" dirty="0" err="1"/>
              <a:t>productivity</a:t>
            </a:r>
            <a:r>
              <a:rPr lang="nl-BE" sz="2800" b="1" dirty="0"/>
              <a:t> </a:t>
            </a:r>
            <a:r>
              <a:rPr lang="nl-BE" sz="2800" b="1" dirty="0" err="1"/>
              <a:t>gains</a:t>
            </a:r>
            <a:endParaRPr lang="en-GB" sz="2800" b="1" dirty="0"/>
          </a:p>
        </p:txBody>
      </p:sp>
      <p:sp>
        <p:nvSpPr>
          <p:cNvPr id="34" name="Title 3"/>
          <p:cNvSpPr txBox="1">
            <a:spLocks/>
          </p:cNvSpPr>
          <p:nvPr/>
        </p:nvSpPr>
        <p:spPr>
          <a:xfrm>
            <a:off x="582473" y="597889"/>
            <a:ext cx="22390600" cy="121555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234002" tIns="117002" rIns="234002" bIns="1170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6600" b="1" i="1" dirty="0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cs typeface="Times New Roman" panose="02020603050405020304" pitchFamily="18" charset="0"/>
              </a:rPr>
              <a:t>The policy links of competitiveness </a:t>
            </a:r>
            <a:endParaRPr lang="en-GB" sz="6600" b="1" i="1" u="sng" dirty="0">
              <a:solidFill>
                <a:schemeClr val="bg2">
                  <a:lumMod val="75000"/>
                </a:schemeClr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1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 bwMode="auto">
          <a:xfrm flipV="1">
            <a:off x="459439" y="6445126"/>
            <a:ext cx="21746866" cy="4796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1793201" y="12890501"/>
            <a:ext cx="1609724" cy="461964"/>
          </a:xfrm>
          <a:prstGeom prst="rect">
            <a:avLst/>
          </a:prstGeom>
        </p:spPr>
        <p:txBody>
          <a:bodyPr lIns="91429" tIns="45715" rIns="91429" bIns="45715"/>
          <a:lstStyle/>
          <a:p>
            <a:pPr>
              <a:defRPr/>
            </a:pPr>
            <a:fld id="{960D4671-3BA9-40DC-933A-BF3BAC8926B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2657105" y="2687121"/>
            <a:ext cx="368591" cy="543512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2656373" y="4387982"/>
            <a:ext cx="368591" cy="543512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656373" y="6240395"/>
            <a:ext cx="368591" cy="543512"/>
          </a:xfrm>
          <a:prstGeom prst="downArrow">
            <a:avLst/>
          </a:prstGeom>
          <a:solidFill>
            <a:schemeClr val="bg1"/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  <a:extLst/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25934" y="2049347"/>
            <a:ext cx="5415256" cy="588020"/>
          </a:xfrm>
          <a:prstGeom prst="roundRect">
            <a:avLst/>
          </a:prstGeom>
          <a:solidFill>
            <a:srgbClr val="0070C0"/>
          </a:solidFill>
          <a:ln w="254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Specific objectives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20035" y="4960909"/>
            <a:ext cx="5493251" cy="1073111"/>
          </a:xfrm>
          <a:prstGeom prst="roundRect">
            <a:avLst/>
          </a:prstGeom>
          <a:solidFill>
            <a:srgbClr val="3366CC"/>
          </a:solidFill>
          <a:ln w="25400">
            <a:solidFill>
              <a:srgbClr val="42A62A"/>
            </a:solidFill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3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objectives from EU legislation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120035" y="3503207"/>
            <a:ext cx="5427050" cy="588020"/>
          </a:xfrm>
          <a:prstGeom prst="roundRect">
            <a:avLst/>
          </a:prstGeom>
          <a:solidFill>
            <a:srgbClr val="3366CC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2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Impact indicators (e.g.)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25934" y="6858755"/>
            <a:ext cx="5415256" cy="1073111"/>
          </a:xfrm>
          <a:prstGeom prst="roundRect">
            <a:avLst/>
          </a:prstGeom>
          <a:solidFill>
            <a:srgbClr val="FFC000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4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of needs in MS’s CAP plan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80582" y="8776560"/>
            <a:ext cx="5460608" cy="1073111"/>
          </a:xfrm>
          <a:prstGeom prst="roundRect">
            <a:avLst/>
          </a:prstGeom>
          <a:solidFill>
            <a:srgbClr val="FFC000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5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 of MS’s CAP plan to EU objectives</a:t>
            </a:r>
          </a:p>
        </p:txBody>
      </p:sp>
      <p:sp>
        <p:nvSpPr>
          <p:cNvPr id="13" name="Round Single Corner Rectangle 12"/>
          <p:cNvSpPr/>
          <p:nvPr/>
        </p:nvSpPr>
        <p:spPr bwMode="auto">
          <a:xfrm>
            <a:off x="6909780" y="2098541"/>
            <a:ext cx="15296524" cy="531478"/>
          </a:xfrm>
          <a:prstGeom prst="round1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mitigation &amp; adaptation</a:t>
            </a: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4" name="Round Single Corner Rectangle 13"/>
          <p:cNvSpPr/>
          <p:nvPr/>
        </p:nvSpPr>
        <p:spPr bwMode="auto">
          <a:xfrm>
            <a:off x="6909780" y="4991660"/>
            <a:ext cx="15296524" cy="969929"/>
          </a:xfrm>
          <a:prstGeom prst="round1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of greenhouse gas (GHG) emissions by 30 % by 2030 </a:t>
            </a:r>
            <a:r>
              <a:rPr lang="en-US" sz="2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non-ETS (emission trading system) sectors, including agriculture, pursuant to the </a:t>
            </a: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 Climate and Energy Framework</a:t>
            </a:r>
          </a:p>
        </p:txBody>
      </p:sp>
      <p:sp>
        <p:nvSpPr>
          <p:cNvPr id="15" name="Round Single Corner Rectangle 14"/>
          <p:cNvSpPr/>
          <p:nvPr/>
        </p:nvSpPr>
        <p:spPr bwMode="auto">
          <a:xfrm>
            <a:off x="6909780" y="3113846"/>
            <a:ext cx="15296524" cy="1384984"/>
          </a:xfrm>
          <a:prstGeom prst="round1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GHG emissions from agriculture </a:t>
            </a:r>
            <a:r>
              <a:rPr lang="en-US" sz="2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Indicator: </a:t>
            </a: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GHG emissions from agriculture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sng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CMEF</a:t>
            </a:r>
            <a:r>
              <a:rPr lang="en-US" sz="2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Impact indicator I.07, context indicator C.45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sng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sources</a:t>
            </a:r>
            <a:r>
              <a:rPr lang="en-US" sz="2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European Environment Agency</a:t>
            </a:r>
          </a:p>
        </p:txBody>
      </p:sp>
      <p:sp>
        <p:nvSpPr>
          <p:cNvPr id="16" name="Round Single Corner Rectangle 15"/>
          <p:cNvSpPr/>
          <p:nvPr/>
        </p:nvSpPr>
        <p:spPr bwMode="auto">
          <a:xfrm>
            <a:off x="6909780" y="6726879"/>
            <a:ext cx="15296524" cy="892542"/>
          </a:xfrm>
          <a:prstGeom prst="round1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ex-ante assessment helps to </a:t>
            </a: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specific needs in relation to reducing GHG emissions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CAP plan highlights the link to the existing climate legislation (2030 Climate and Energy Framework,…)</a:t>
            </a:r>
          </a:p>
        </p:txBody>
      </p:sp>
      <p:sp>
        <p:nvSpPr>
          <p:cNvPr id="17" name="Round Single Corner Rectangle 16"/>
          <p:cNvSpPr/>
          <p:nvPr/>
        </p:nvSpPr>
        <p:spPr bwMode="auto">
          <a:xfrm>
            <a:off x="6909780" y="7813532"/>
            <a:ext cx="15296524" cy="2893090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CAP plan shows how it will </a:t>
            </a: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contribute to reaching the reduction of GHG of 30 % in non-ETS sectors by 2030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of result targets (e.g.): 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of UAA receiving income support and subject to conditionality; share of livestock units concerned by support to reduce GHG emissions; share of farmers receiving advice related to </a:t>
            </a:r>
            <a:r>
              <a:rPr lang="en-US" sz="2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/climate performance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and definition of interventions (e.g.)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maintenance of permanent grassland; feed-related Pillar II measures; training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2656373" y="7973138"/>
            <a:ext cx="368591" cy="543512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047940" y="10640547"/>
            <a:ext cx="5493251" cy="1073111"/>
          </a:xfrm>
          <a:prstGeom prst="roundRect">
            <a:avLst/>
          </a:prstGeom>
          <a:solidFill>
            <a:srgbClr val="FFC000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 and MS’s plan performance</a:t>
            </a:r>
          </a:p>
        </p:txBody>
      </p:sp>
      <p:sp>
        <p:nvSpPr>
          <p:cNvPr id="20" name="Round Single Corner Rectangle 19"/>
          <p:cNvSpPr/>
          <p:nvPr/>
        </p:nvSpPr>
        <p:spPr bwMode="auto">
          <a:xfrm>
            <a:off x="6909780" y="10868257"/>
            <a:ext cx="15296524" cy="892551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of policy performance 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impact indicators 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monitoring towards set targets 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result indicators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2656373" y="9901280"/>
            <a:ext cx="368591" cy="543512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5996" y="3919805"/>
            <a:ext cx="841666" cy="13541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 lIns="234002" tIns="117002" rIns="234002" bIns="117002">
            <a:spAutoFit/>
          </a:bodyPr>
          <a:lstStyle/>
          <a:p>
            <a:pPr algn="ctr"/>
            <a:r>
              <a:rPr lang="en-US" sz="3600" b="1" spc="129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5996" y="9346867"/>
            <a:ext cx="841666" cy="13541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lIns="234002" tIns="117002" rIns="234002" bIns="117002">
            <a:spAutoFit/>
          </a:bodyPr>
          <a:lstStyle/>
          <a:p>
            <a:pPr algn="ctr"/>
            <a:r>
              <a:rPr lang="en-US" sz="3600" b="1" spc="129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582473" y="597889"/>
            <a:ext cx="22390600" cy="121555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234002" tIns="117002" rIns="234002" bIns="1170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6600" b="1" i="1" dirty="0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cs typeface="Times New Roman" panose="02020603050405020304" pitchFamily="18" charset="0"/>
              </a:rPr>
              <a:t>An example of a climate objective (cut in CGH emissions)</a:t>
            </a:r>
            <a:endParaRPr lang="en-GB" sz="6600" b="1" i="1" u="sng" dirty="0">
              <a:solidFill>
                <a:schemeClr val="bg2">
                  <a:lumMod val="75000"/>
                </a:schemeClr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6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hart 3" descr="image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30" y="3204765"/>
            <a:ext cx="14617624" cy="77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582473" y="597889"/>
            <a:ext cx="22390600" cy="121555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234002" tIns="117002" rIns="234002" bIns="1170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6600" b="1" i="1" dirty="0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cs typeface="Times New Roman" panose="02020603050405020304" pitchFamily="18" charset="0"/>
              </a:rPr>
              <a:t>CGH emissions from agriculture</a:t>
            </a:r>
            <a:endParaRPr lang="en-GB" sz="6600" b="1" i="1" u="sng" dirty="0">
              <a:solidFill>
                <a:schemeClr val="bg2">
                  <a:lumMod val="75000"/>
                </a:schemeClr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97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 bwMode="auto">
          <a:xfrm flipV="1">
            <a:off x="457174" y="5877518"/>
            <a:ext cx="21746866" cy="4796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Down Arrow 4"/>
          <p:cNvSpPr/>
          <p:nvPr/>
        </p:nvSpPr>
        <p:spPr bwMode="auto">
          <a:xfrm>
            <a:off x="2657105" y="2326164"/>
            <a:ext cx="368591" cy="543512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2656373" y="4027025"/>
            <a:ext cx="368591" cy="543512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656373" y="5748675"/>
            <a:ext cx="368591" cy="543512"/>
          </a:xfrm>
          <a:prstGeom prst="downArrow">
            <a:avLst/>
          </a:prstGeom>
          <a:solidFill>
            <a:schemeClr val="bg1"/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  <a:extLst/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25934" y="1688390"/>
            <a:ext cx="5415256" cy="588020"/>
          </a:xfrm>
          <a:prstGeom prst="roundRect">
            <a:avLst/>
          </a:prstGeom>
          <a:solidFill>
            <a:srgbClr val="0070C0"/>
          </a:solidFill>
          <a:ln w="254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Specific objectives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20035" y="4740571"/>
            <a:ext cx="5493251" cy="588020"/>
          </a:xfrm>
          <a:prstGeom prst="roundRect">
            <a:avLst/>
          </a:prstGeom>
          <a:solidFill>
            <a:srgbClr val="3366CC"/>
          </a:solidFill>
          <a:ln w="25400">
            <a:solidFill>
              <a:srgbClr val="42A62A"/>
            </a:solidFill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3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from EU legislation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120035" y="3142250"/>
            <a:ext cx="5427050" cy="588020"/>
          </a:xfrm>
          <a:prstGeom prst="roundRect">
            <a:avLst/>
          </a:prstGeom>
          <a:solidFill>
            <a:srgbClr val="3366CC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2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Impact indicators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25934" y="6402346"/>
            <a:ext cx="5415256" cy="1073111"/>
          </a:xfrm>
          <a:prstGeom prst="roundRect">
            <a:avLst/>
          </a:prstGeom>
          <a:solidFill>
            <a:srgbClr val="FFC000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4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of needs in MS’s CAP plan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80582" y="8398635"/>
            <a:ext cx="5460608" cy="1073111"/>
          </a:xfrm>
          <a:prstGeom prst="roundRect">
            <a:avLst/>
          </a:prstGeom>
          <a:solidFill>
            <a:srgbClr val="FFC000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5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 of MS’s CAP plan to EU objectives</a:t>
            </a:r>
          </a:p>
        </p:txBody>
      </p:sp>
      <p:sp>
        <p:nvSpPr>
          <p:cNvPr id="13" name="Round Single Corner Rectangle 12"/>
          <p:cNvSpPr/>
          <p:nvPr/>
        </p:nvSpPr>
        <p:spPr bwMode="auto">
          <a:xfrm>
            <a:off x="6907515" y="1722665"/>
            <a:ext cx="15296524" cy="491621"/>
          </a:xfrm>
          <a:prstGeom prst="round1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Generational renewal	</a:t>
            </a:r>
          </a:p>
        </p:txBody>
      </p:sp>
      <p:sp>
        <p:nvSpPr>
          <p:cNvPr id="14" name="Round Single Corner Rectangle 13"/>
          <p:cNvSpPr/>
          <p:nvPr/>
        </p:nvSpPr>
        <p:spPr bwMode="auto">
          <a:xfrm>
            <a:off x="6907515" y="4667252"/>
            <a:ext cx="15296524" cy="890210"/>
          </a:xfrm>
          <a:prstGeom prst="round1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Youth Strategy 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Initiatives in the areas of employment and entrepreneurship, social inclusion, education and training, creativity and culture, etc.    </a:t>
            </a:r>
          </a:p>
        </p:txBody>
      </p:sp>
      <p:sp>
        <p:nvSpPr>
          <p:cNvPr id="15" name="Round Single Corner Rectangle 14"/>
          <p:cNvSpPr/>
          <p:nvPr/>
        </p:nvSpPr>
        <p:spPr bwMode="auto">
          <a:xfrm>
            <a:off x="6907515" y="2300114"/>
            <a:ext cx="15296524" cy="2092871"/>
          </a:xfrm>
          <a:prstGeom prst="round1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 young farmers 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Indicator: </a:t>
            </a: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new farmers 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u="sng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CMEF: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covered at impact level (no data); context indicator C.23 – age structure of farm managers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u="sng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sources: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potentially Eurostat (depending on final version of Integrated Farm Statistics currently in </a:t>
            </a:r>
            <a:r>
              <a:rPr lang="en-US" sz="2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Trilogue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Round Single Corner Rectangle 15"/>
          <p:cNvSpPr/>
          <p:nvPr/>
        </p:nvSpPr>
        <p:spPr bwMode="auto">
          <a:xfrm>
            <a:off x="6876240" y="5831730"/>
            <a:ext cx="15296524" cy="2492980"/>
          </a:xfrm>
          <a:prstGeom prst="round1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ex-ante assessment helps to i</a:t>
            </a: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dentify the specific needs to attract new entrants and foster generational renewal in agriculture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including specific aspects on land mobility and access to credit. It also highlights how national instruments, e.g. taxation, inheritance law, regulation of land markets or territorial planning, interplay with EU-supported interventions in relation to generational renewal 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u="sng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context indicators: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age structure; farms, land and output by age class; training levels by age group, etc. </a:t>
            </a:r>
          </a:p>
        </p:txBody>
      </p:sp>
      <p:sp>
        <p:nvSpPr>
          <p:cNvPr id="17" name="Round Single Corner Rectangle 16"/>
          <p:cNvSpPr/>
          <p:nvPr/>
        </p:nvSpPr>
        <p:spPr bwMode="auto">
          <a:xfrm>
            <a:off x="6907515" y="8524764"/>
            <a:ext cx="15296524" cy="2092871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CAP plan shows how planned interventions will </a:t>
            </a: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contribute to attract new farmers and facilitate generational renewal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of result targets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Number of new farmers setting up a farm with support from the CAP. 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and definition of interventions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Young Farmer Payment top-up and / or EAFRD installation grants; priority for young farmers for investments, AKIS, cooperation (land mobility schemes) etc</a:t>
            </a:r>
            <a:r>
              <a:rPr lang="en-US" sz="23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2656373" y="7516727"/>
            <a:ext cx="368591" cy="543512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023134" y="10634789"/>
            <a:ext cx="5493251" cy="1073111"/>
          </a:xfrm>
          <a:prstGeom prst="roundRect">
            <a:avLst/>
          </a:prstGeom>
          <a:solidFill>
            <a:srgbClr val="FFC000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585013" indent="-585013">
              <a:buFont typeface="+mj-lt"/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 and MS’s plan performance</a:t>
            </a:r>
          </a:p>
        </p:txBody>
      </p:sp>
      <p:sp>
        <p:nvSpPr>
          <p:cNvPr id="20" name="Round Single Corner Rectangle 19"/>
          <p:cNvSpPr/>
          <p:nvPr/>
        </p:nvSpPr>
        <p:spPr bwMode="auto">
          <a:xfrm>
            <a:off x="6913968" y="10817690"/>
            <a:ext cx="15296524" cy="890210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  <a:extLst/>
        </p:spPr>
        <p:txBody>
          <a:bodyPr wrap="square" lIns="91429" tIns="45715" rIns="91429" bIns="45715" rtlCol="0" anchor="ctr">
            <a:spAutoFit/>
          </a:bodyPr>
          <a:lstStyle/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of policy performance 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number of new farmers (impact indicator)</a:t>
            </a:r>
          </a:p>
          <a:p>
            <a:pPr marL="438760" indent="-4387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monitoring towards set targets </a:t>
            </a:r>
            <a:r>
              <a:rPr lang="en-US" sz="2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result indicators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2656373" y="9724385"/>
            <a:ext cx="368591" cy="543512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5996" y="2766734"/>
            <a:ext cx="841666" cy="13541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 lIns="234002" tIns="117002" rIns="234002" bIns="117002">
            <a:spAutoFit/>
          </a:bodyPr>
          <a:lstStyle/>
          <a:p>
            <a:pPr algn="ctr"/>
            <a:r>
              <a:rPr lang="en-US" sz="3600" b="1" spc="129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5996" y="8265661"/>
            <a:ext cx="841666" cy="13541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lIns="234002" tIns="117002" rIns="234002" bIns="117002">
            <a:spAutoFit/>
          </a:bodyPr>
          <a:lstStyle/>
          <a:p>
            <a:pPr algn="ctr"/>
            <a:r>
              <a:rPr lang="en-US" sz="3600" b="1" spc="129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582473" y="597889"/>
            <a:ext cx="22390600" cy="121555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234002" tIns="117002" rIns="234002" bIns="1170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6600" b="1" i="1" dirty="0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cs typeface="Times New Roman" panose="02020603050405020304" pitchFamily="18" charset="0"/>
              </a:rPr>
              <a:t>An example of a social objective (generational renewal)</a:t>
            </a:r>
            <a:endParaRPr lang="en-GB" sz="6600" b="1" i="1" u="sng" dirty="0">
              <a:solidFill>
                <a:schemeClr val="bg2">
                  <a:lumMod val="75000"/>
                </a:schemeClr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4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3\10.02.06.06.15 - Statistical Reports\CAP context indicator updates\CAP Context indicators 2017\2. Final docs\3. Maps\c23_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34" y="147798"/>
            <a:ext cx="16345816" cy="114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4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48334" y="2045031"/>
            <a:ext cx="21530392" cy="10232743"/>
          </a:xfrm>
          <a:prstGeom prst="rect">
            <a:avLst/>
          </a:prstGeom>
        </p:spPr>
        <p:txBody>
          <a:bodyPr lIns="91429" tIns="45715" rIns="91429" bIns="45715"/>
          <a:lstStyle>
            <a:lvl1pPr marL="1060361" indent="-10603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76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297450" indent="-8836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6300" b="1">
                <a:solidFill>
                  <a:srgbClr val="0F5494"/>
                </a:solidFill>
                <a:latin typeface="+mn-lt"/>
              </a:defRPr>
            </a:lvl2pPr>
            <a:lvl3pPr marL="3534534" indent="-706906" algn="l" rtl="0" eaLnBrk="1" fontAlgn="base" hangingPunct="1">
              <a:spcBef>
                <a:spcPct val="20000"/>
              </a:spcBef>
              <a:spcAft>
                <a:spcPct val="0"/>
              </a:spcAft>
              <a:defRPr sz="4200">
                <a:solidFill>
                  <a:srgbClr val="0F5494"/>
                </a:solidFill>
                <a:latin typeface="+mn-lt"/>
              </a:defRPr>
            </a:lvl3pPr>
            <a:lvl4pPr marL="4948350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6300">
                <a:solidFill>
                  <a:schemeClr val="tx1"/>
                </a:solidFill>
                <a:latin typeface="Arial" charset="0"/>
              </a:defRPr>
            </a:lvl4pPr>
            <a:lvl5pPr marL="636216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5pPr>
            <a:lvl6pPr marL="7775979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6pPr>
            <a:lvl7pPr marL="9189795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7pPr>
            <a:lvl8pPr marL="1060360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8pPr>
            <a:lvl9pPr marL="12017423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44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Η αλλαγή προσέγγισης απαιτεί αλλαγή και στη νοοτροπία</a:t>
            </a:r>
            <a:r>
              <a:rPr lang="en-GB" sz="4400" b="1" kern="0" dirty="0">
                <a:solidFill>
                  <a:schemeClr val="accent6"/>
                </a:solidFill>
              </a:rPr>
              <a:t>…</a:t>
            </a: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r>
              <a:rPr lang="en-GB" sz="3600" b="0" i="1" kern="0" dirty="0">
                <a:solidFill>
                  <a:schemeClr val="accent6"/>
                </a:solidFill>
              </a:rPr>
              <a:t>…</a:t>
            </a:r>
            <a:r>
              <a:rPr lang="el-GR" sz="3600" kern="0" dirty="0">
                <a:solidFill>
                  <a:schemeClr val="accent6"/>
                </a:solidFill>
              </a:rPr>
              <a:t>το</a:t>
            </a:r>
            <a:r>
              <a:rPr lang="en-GB" sz="3600" b="0" i="1" kern="0" dirty="0">
                <a:solidFill>
                  <a:schemeClr val="accent6"/>
                </a:solidFill>
              </a:rPr>
              <a:t> "</a:t>
            </a:r>
            <a:r>
              <a:rPr lang="el-GR" sz="3600" b="0" i="1" kern="0" dirty="0">
                <a:solidFill>
                  <a:schemeClr val="accent6"/>
                </a:solidFill>
              </a:rPr>
              <a:t>σημείο εισόδου</a:t>
            </a:r>
            <a:r>
              <a:rPr lang="en-GB" sz="3600" b="0" i="1" kern="0" dirty="0">
                <a:solidFill>
                  <a:schemeClr val="accent6"/>
                </a:solidFill>
              </a:rPr>
              <a:t>"  </a:t>
            </a:r>
            <a:r>
              <a:rPr lang="el-GR" sz="3600" b="0" i="1" kern="0" dirty="0">
                <a:solidFill>
                  <a:schemeClr val="accent6"/>
                </a:solidFill>
              </a:rPr>
              <a:t>της αξιολόγησης της ΚΑΠ θα είναι η λίστα των ειδικών σκοπών</a:t>
            </a:r>
            <a:endParaRPr lang="en-GB" sz="3600" b="0" i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48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Η βασική επίπτωση θα είναι στις διοικητικές δομές </a:t>
            </a:r>
            <a:r>
              <a:rPr lang="en-GB" sz="4400" b="1" kern="0" dirty="0">
                <a:solidFill>
                  <a:schemeClr val="accent6"/>
                </a:solidFill>
              </a:rPr>
              <a:t>(E</a:t>
            </a:r>
            <a:r>
              <a:rPr lang="el-GR" sz="4400" b="1" kern="0" dirty="0">
                <a:solidFill>
                  <a:schemeClr val="accent6"/>
                </a:solidFill>
              </a:rPr>
              <a:t>Ε</a:t>
            </a:r>
            <a:r>
              <a:rPr lang="en-GB" sz="4400" b="1" kern="0" dirty="0">
                <a:solidFill>
                  <a:schemeClr val="accent6"/>
                </a:solidFill>
              </a:rPr>
              <a:t> </a:t>
            </a:r>
            <a:r>
              <a:rPr lang="el-GR" sz="4400" b="1" kern="0" dirty="0">
                <a:solidFill>
                  <a:schemeClr val="accent6"/>
                </a:solidFill>
              </a:rPr>
              <a:t>και ΚΜ</a:t>
            </a:r>
            <a:r>
              <a:rPr lang="en-GB" sz="4400" b="1" kern="0" dirty="0">
                <a:solidFill>
                  <a:schemeClr val="accent6"/>
                </a:solidFill>
              </a:rPr>
              <a:t>)…</a:t>
            </a: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r>
              <a:rPr lang="en-GB" sz="3600" kern="0" dirty="0">
                <a:solidFill>
                  <a:schemeClr val="accent6"/>
                </a:solidFill>
              </a:rPr>
              <a:t>…</a:t>
            </a:r>
            <a:r>
              <a:rPr lang="el-GR" sz="3600" kern="0" dirty="0">
                <a:solidFill>
                  <a:schemeClr val="accent6"/>
                </a:solidFill>
              </a:rPr>
              <a:t>που θα αξιολογούν την πρόοδο των στρατηγικών σχεδίων προς την επίτευξη στόχων</a:t>
            </a:r>
            <a:endParaRPr lang="en-GB" sz="3600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48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Κίνδυνοι πισωγυρίσματος έχουν αναδειχθεί στη δημόσια συζήτηση</a:t>
            </a:r>
            <a:r>
              <a:rPr lang="en-GB" sz="4400" b="1" kern="0" dirty="0">
                <a:solidFill>
                  <a:schemeClr val="accent6"/>
                </a:solidFill>
              </a:rPr>
              <a:t>… </a:t>
            </a: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r>
              <a:rPr lang="en-GB" sz="3600" kern="0" dirty="0">
                <a:solidFill>
                  <a:schemeClr val="accent6"/>
                </a:solidFill>
              </a:rPr>
              <a:t>…</a:t>
            </a:r>
            <a:r>
              <a:rPr lang="el-GR" sz="3600" kern="0" dirty="0">
                <a:solidFill>
                  <a:schemeClr val="accent6"/>
                </a:solidFill>
              </a:rPr>
              <a:t>αλλά λύσεις υπάρχουν</a:t>
            </a:r>
            <a:r>
              <a:rPr lang="en-GB" sz="3600" kern="0" dirty="0">
                <a:solidFill>
                  <a:schemeClr val="accent6"/>
                </a:solidFill>
              </a:rPr>
              <a:t>, </a:t>
            </a:r>
            <a:r>
              <a:rPr lang="el-GR" sz="3600" kern="0" dirty="0">
                <a:solidFill>
                  <a:schemeClr val="accent6"/>
                </a:solidFill>
              </a:rPr>
              <a:t>και η διαφάνεια πληροφοριών θα παίξει πρωτεύοντα ρόλο</a:t>
            </a:r>
            <a:r>
              <a:rPr lang="en-GB" sz="3600" kern="0" dirty="0">
                <a:solidFill>
                  <a:schemeClr val="accent6"/>
                </a:solidFill>
              </a:rPr>
              <a:t>!</a:t>
            </a: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endParaRPr lang="en-GB" sz="48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Οι ευκαιρίες είναι στη σύνδεση εκσυγχρονισμού και απλοποίησης</a:t>
            </a:r>
            <a:r>
              <a:rPr lang="en-GB" sz="4400" b="1" kern="0" dirty="0">
                <a:solidFill>
                  <a:schemeClr val="accent6"/>
                </a:solidFill>
              </a:rPr>
              <a:t>…</a:t>
            </a: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r>
              <a:rPr lang="en-GB" sz="3600" kern="0" dirty="0">
                <a:solidFill>
                  <a:schemeClr val="accent6"/>
                </a:solidFill>
              </a:rPr>
              <a:t>…</a:t>
            </a:r>
            <a:r>
              <a:rPr lang="el-GR" sz="3600" kern="0" dirty="0">
                <a:solidFill>
                  <a:schemeClr val="accent6"/>
                </a:solidFill>
              </a:rPr>
              <a:t>που ανοίγουν το δρόμο στη γνώση, την καινοτομία και τις συμβουλές/εφαρμογές</a:t>
            </a:r>
            <a:endParaRPr lang="en-GB" sz="3600" b="1" kern="0" dirty="0">
              <a:solidFill>
                <a:schemeClr val="accent6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182" y="468462"/>
            <a:ext cx="22178464" cy="1576569"/>
          </a:xfrm>
          <a:prstGeom prst="rect">
            <a:avLst/>
          </a:prstGeom>
        </p:spPr>
        <p:txBody>
          <a:bodyPr lIns="91429" tIns="45715" rIns="91429" bIns="45715"/>
          <a:lstStyle>
            <a:lvl1pPr marL="9818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3264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7080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89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4708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l-GR" sz="6000" kern="0" dirty="0"/>
              <a:t>Προκλήσεις, επιπτώσεις, κίνδυνοι και ευκαιρίες</a:t>
            </a:r>
            <a:endParaRPr lang="en-GB" sz="6700" kern="0" dirty="0"/>
          </a:p>
        </p:txBody>
      </p:sp>
    </p:spTree>
    <p:extLst>
      <p:ext uri="{BB962C8B-B14F-4D97-AF65-F5344CB8AC3E}">
        <p14:creationId xmlns:p14="http://schemas.microsoft.com/office/powerpoint/2010/main" val="38711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48334" y="2045031"/>
            <a:ext cx="21530392" cy="10232743"/>
          </a:xfrm>
          <a:prstGeom prst="rect">
            <a:avLst/>
          </a:prstGeom>
        </p:spPr>
        <p:txBody>
          <a:bodyPr lIns="91429" tIns="45715" rIns="91429" bIns="45715"/>
          <a:lstStyle>
            <a:lvl1pPr marL="1060361" indent="-10603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76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297450" indent="-8836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6300" b="1">
                <a:solidFill>
                  <a:srgbClr val="0F5494"/>
                </a:solidFill>
                <a:latin typeface="+mn-lt"/>
              </a:defRPr>
            </a:lvl2pPr>
            <a:lvl3pPr marL="3534534" indent="-706906" algn="l" rtl="0" eaLnBrk="1" fontAlgn="base" hangingPunct="1">
              <a:spcBef>
                <a:spcPct val="20000"/>
              </a:spcBef>
              <a:spcAft>
                <a:spcPct val="0"/>
              </a:spcAft>
              <a:defRPr sz="4200">
                <a:solidFill>
                  <a:srgbClr val="0F5494"/>
                </a:solidFill>
                <a:latin typeface="+mn-lt"/>
              </a:defRPr>
            </a:lvl3pPr>
            <a:lvl4pPr marL="4948350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6300">
                <a:solidFill>
                  <a:schemeClr val="tx1"/>
                </a:solidFill>
                <a:latin typeface="Arial" charset="0"/>
              </a:defRPr>
            </a:lvl4pPr>
            <a:lvl5pPr marL="636216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5pPr>
            <a:lvl6pPr marL="7775979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6pPr>
            <a:lvl7pPr marL="9189795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7pPr>
            <a:lvl8pPr marL="1060360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8pPr>
            <a:lvl9pPr marL="12017423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44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Η οικονομική διάσταση</a:t>
            </a:r>
            <a:r>
              <a:rPr lang="en-GB" sz="4400" b="1" kern="0" dirty="0">
                <a:solidFill>
                  <a:schemeClr val="accent6"/>
                </a:solidFill>
              </a:rPr>
              <a:t>: </a:t>
            </a:r>
            <a:r>
              <a:rPr lang="el-GR" sz="4400" b="1" kern="0" dirty="0">
                <a:solidFill>
                  <a:schemeClr val="accent6"/>
                </a:solidFill>
              </a:rPr>
              <a:t>στόχευση των ενισχύσεων προς τα πού;</a:t>
            </a:r>
            <a:endParaRPr lang="en-GB" sz="4400" b="1" kern="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r>
              <a:rPr lang="el-GR" sz="3600" b="0" i="1" kern="0" dirty="0">
                <a:solidFill>
                  <a:schemeClr val="accent6"/>
                </a:solidFill>
              </a:rPr>
              <a:t>Ποιός ο ρόλος των εισοδηματικών ενισχύσεων;</a:t>
            </a:r>
            <a:r>
              <a:rPr lang="en-GB" sz="3600" b="0" i="1" kern="0" dirty="0">
                <a:solidFill>
                  <a:schemeClr val="accent6"/>
                </a:solidFill>
              </a:rPr>
              <a:t> </a:t>
            </a:r>
            <a:r>
              <a:rPr lang="el-GR" sz="3600" b="0" i="1" kern="0" dirty="0">
                <a:solidFill>
                  <a:schemeClr val="accent6"/>
                </a:solidFill>
              </a:rPr>
              <a:t>Στη γη, στο προϊόν, στον παραγωγό;</a:t>
            </a:r>
            <a:endParaRPr lang="en-GB" sz="3600" b="0" i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48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Περιβάλλον και κλιματική διάσταση</a:t>
            </a:r>
            <a:r>
              <a:rPr lang="en-GB" sz="4400" b="1" kern="0" dirty="0">
                <a:solidFill>
                  <a:schemeClr val="accent6"/>
                </a:solidFill>
              </a:rPr>
              <a:t>: </a:t>
            </a:r>
            <a:r>
              <a:rPr lang="el-GR" sz="4400" b="1" kern="0" dirty="0">
                <a:solidFill>
                  <a:schemeClr val="accent6"/>
                </a:solidFill>
              </a:rPr>
              <a:t>ανάγκη στέρεων δεδομένων</a:t>
            </a:r>
            <a:endParaRPr lang="en-GB" sz="4400" b="1" kern="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r>
              <a:rPr lang="el-GR" sz="3600" kern="0" dirty="0">
                <a:solidFill>
                  <a:schemeClr val="accent6"/>
                </a:solidFill>
              </a:rPr>
              <a:t>Η πρόοδος στην έρευνα και τις εφαρμογές πρέπει να συνδεθεί με τον παραγωγό </a:t>
            </a:r>
            <a:r>
              <a:rPr lang="en-GB" sz="3600" kern="0" dirty="0">
                <a:solidFill>
                  <a:schemeClr val="accent6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48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Κοινωνική διάσταση</a:t>
            </a:r>
            <a:r>
              <a:rPr lang="en-GB" sz="4400" b="1" kern="0" dirty="0">
                <a:solidFill>
                  <a:schemeClr val="accent6"/>
                </a:solidFill>
              </a:rPr>
              <a:t>: </a:t>
            </a:r>
            <a:r>
              <a:rPr lang="el-GR" sz="4400" b="1" kern="0" dirty="0">
                <a:solidFill>
                  <a:schemeClr val="accent6"/>
                </a:solidFill>
              </a:rPr>
              <a:t>σύνδεση γεωργίας με εργασία και ανάπτυξη</a:t>
            </a:r>
            <a:r>
              <a:rPr lang="en-GB" sz="4400" b="1" kern="0" dirty="0">
                <a:solidFill>
                  <a:schemeClr val="accent6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r>
              <a:rPr lang="el-GR" sz="3600" kern="0" dirty="0">
                <a:solidFill>
                  <a:schemeClr val="accent6"/>
                </a:solidFill>
              </a:rPr>
              <a:t>Η μελέτη της Παγκόσμιας Τράπεζας βοηθάει στον επαναπροσδιορισμό της συζήτησης</a:t>
            </a:r>
            <a:endParaRPr lang="en-GB" sz="3600" kern="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endParaRPr lang="en-GB" sz="48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Εκσυγχρονισμός</a:t>
            </a:r>
            <a:r>
              <a:rPr lang="en-GB" sz="4400" b="1" kern="0" dirty="0">
                <a:solidFill>
                  <a:schemeClr val="accent6"/>
                </a:solidFill>
              </a:rPr>
              <a:t>, </a:t>
            </a:r>
            <a:r>
              <a:rPr lang="el-GR" sz="4400" b="1" kern="0" dirty="0">
                <a:solidFill>
                  <a:schemeClr val="accent6"/>
                </a:solidFill>
              </a:rPr>
              <a:t>απλοποίηση και Γεωργία</a:t>
            </a:r>
            <a:r>
              <a:rPr lang="en-GB" sz="4400" b="1" kern="0" dirty="0">
                <a:solidFill>
                  <a:schemeClr val="accent6"/>
                </a:solidFill>
              </a:rPr>
              <a:t> 4.0</a:t>
            </a: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r>
              <a:rPr lang="el-GR" sz="3600" kern="0" dirty="0">
                <a:solidFill>
                  <a:schemeClr val="accent6"/>
                </a:solidFill>
              </a:rPr>
              <a:t>Νέες τεχνολογίες, βάσεις δεδομένων και η ψηφιακή πραγματικότητα</a:t>
            </a:r>
            <a:endParaRPr lang="en-GB" sz="3600" b="1" kern="0" dirty="0">
              <a:solidFill>
                <a:schemeClr val="accent6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182" y="468462"/>
            <a:ext cx="22178464" cy="1576569"/>
          </a:xfrm>
          <a:prstGeom prst="rect">
            <a:avLst/>
          </a:prstGeom>
        </p:spPr>
        <p:txBody>
          <a:bodyPr lIns="91429" tIns="45715" rIns="91429" bIns="45715"/>
          <a:lstStyle>
            <a:lvl1pPr marL="9818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3264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7080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89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4708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l-GR" sz="6700" kern="0" dirty="0"/>
              <a:t>Πιθανές επιπτώσεις για την ελληνική γεωργία</a:t>
            </a:r>
            <a:endParaRPr lang="en-GB" sz="6700" kern="0" dirty="0"/>
          </a:p>
        </p:txBody>
      </p:sp>
    </p:spTree>
    <p:extLst>
      <p:ext uri="{BB962C8B-B14F-4D97-AF65-F5344CB8AC3E}">
        <p14:creationId xmlns:p14="http://schemas.microsoft.com/office/powerpoint/2010/main" val="3700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48334" y="2045031"/>
            <a:ext cx="21530392" cy="10232743"/>
          </a:xfrm>
          <a:prstGeom prst="rect">
            <a:avLst/>
          </a:prstGeom>
        </p:spPr>
        <p:txBody>
          <a:bodyPr lIns="91429" tIns="45715" rIns="91429" bIns="45715"/>
          <a:lstStyle>
            <a:lvl1pPr marL="1060361" indent="-10603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76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297450" indent="-8836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6300" b="1">
                <a:solidFill>
                  <a:srgbClr val="0F5494"/>
                </a:solidFill>
                <a:latin typeface="+mn-lt"/>
              </a:defRPr>
            </a:lvl2pPr>
            <a:lvl3pPr marL="3534534" indent="-706906" algn="l" rtl="0" eaLnBrk="1" fontAlgn="base" hangingPunct="1">
              <a:spcBef>
                <a:spcPct val="20000"/>
              </a:spcBef>
              <a:spcAft>
                <a:spcPct val="0"/>
              </a:spcAft>
              <a:defRPr sz="4200">
                <a:solidFill>
                  <a:srgbClr val="0F5494"/>
                </a:solidFill>
                <a:latin typeface="+mn-lt"/>
              </a:defRPr>
            </a:lvl3pPr>
            <a:lvl4pPr marL="4948350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6300">
                <a:solidFill>
                  <a:schemeClr val="tx1"/>
                </a:solidFill>
                <a:latin typeface="Arial" charset="0"/>
              </a:defRPr>
            </a:lvl4pPr>
            <a:lvl5pPr marL="636216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5pPr>
            <a:lvl6pPr marL="7775979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6pPr>
            <a:lvl7pPr marL="9189795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7pPr>
            <a:lvl8pPr marL="1060360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8pPr>
            <a:lvl9pPr marL="12017423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5400" b="1" kern="0" dirty="0">
                <a:solidFill>
                  <a:schemeClr val="accent6"/>
                </a:solidFill>
                <a:latin typeface="EC Square Sans Pro" panose="020B0506040000020004" pitchFamily="34" charset="0"/>
              </a:rPr>
              <a:t> </a:t>
            </a:r>
            <a:endParaRPr lang="en-GB" sz="5400" b="1" kern="0" dirty="0">
              <a:solidFill>
                <a:schemeClr val="accent6"/>
              </a:solidFill>
              <a:latin typeface="EC Square Sans Pro" panose="020B05060400000200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l-GR" sz="44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Οι λόγοι και οι παράμετροι της στροφής στην απόδοση</a:t>
            </a:r>
            <a:endParaRPr lang="en-GB" sz="44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44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Προκλήσεις και ευκαιρίες για μια γεωργία στηριγμένη στη γνώση</a:t>
            </a:r>
            <a:endParaRPr lang="en-GB" sz="4400" b="1" kern="0" dirty="0">
              <a:solidFill>
                <a:schemeClr val="accent6"/>
              </a:solidFill>
            </a:endParaRPr>
          </a:p>
          <a:p>
            <a:pPr marL="1237089" lvl="1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4400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Οι πιθανές επιπτώσεις για την ελληνική γεωργία</a:t>
            </a:r>
            <a:endParaRPr lang="en-GB" sz="44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5400" b="1" kern="0" dirty="0">
              <a:solidFill>
                <a:schemeClr val="accent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182" y="910985"/>
            <a:ext cx="22178464" cy="1134046"/>
          </a:xfrm>
          <a:prstGeom prst="rect">
            <a:avLst/>
          </a:prstGeom>
        </p:spPr>
        <p:txBody>
          <a:bodyPr lIns="91429" tIns="45715" rIns="91429" bIns="45715"/>
          <a:lstStyle>
            <a:lvl1pPr marL="9818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3264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7080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89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4708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l-GR" sz="6700" kern="0" dirty="0"/>
              <a:t>Περίληψη</a:t>
            </a:r>
            <a:endParaRPr lang="en-GB" sz="6700" kern="0" dirty="0"/>
          </a:p>
        </p:txBody>
      </p:sp>
    </p:spTree>
    <p:extLst>
      <p:ext uri="{BB962C8B-B14F-4D97-AF65-F5344CB8AC3E}">
        <p14:creationId xmlns:p14="http://schemas.microsoft.com/office/powerpoint/2010/main" val="3863531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80916" y="1065861"/>
            <a:ext cx="22022009" cy="1398824"/>
          </a:xfrm>
          <a:prstGeom prst="rect">
            <a:avLst/>
          </a:prstGeom>
        </p:spPr>
        <p:txBody>
          <a:bodyPr lIns="209855" tIns="104927" rIns="209855" bIns="104927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 PAYMENTS: External convergence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65211" y="3863506"/>
            <a:ext cx="6450342" cy="7618498"/>
          </a:xfrm>
          <a:prstGeom prst="rect">
            <a:avLst/>
          </a:prstGeom>
        </p:spPr>
        <p:txBody>
          <a:bodyPr lIns="209855" tIns="104927" rIns="209855" bIns="104927"/>
          <a:lstStyle/>
          <a:p>
            <a:pPr marL="0" indent="0">
              <a:spcAft>
                <a:spcPts val="1377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754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46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660587" y="3863506"/>
            <a:ext cx="13914308" cy="761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9855" tIns="104927" rIns="209855" bIns="1049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2754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4600" i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8015553" y="3898942"/>
            <a:ext cx="0" cy="43009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0" y="2884330"/>
            <a:ext cx="22484045" cy="88125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807235" y="4702800"/>
            <a:ext cx="8477592" cy="704346"/>
          </a:xfrm>
          <a:prstGeom prst="rect">
            <a:avLst/>
          </a:prstGeom>
          <a:solidFill>
            <a:srgbClr val="92D050"/>
          </a:solidFill>
        </p:spPr>
        <p:txBody>
          <a:bodyPr wrap="square" lIns="209855" tIns="104927" rIns="209855" bIns="104927" rtlCol="0">
            <a:spAutoFit/>
          </a:bodyPr>
          <a:lstStyle/>
          <a:p>
            <a:pPr algn="ctr"/>
            <a:r>
              <a:rPr lang="fr-BE" sz="3200" dirty="0"/>
              <a:t>EUR 2.4 billion over 2021-2027</a:t>
            </a:r>
            <a:endParaRPr lang="en-GB" sz="3200" dirty="0" err="1"/>
          </a:p>
        </p:txBody>
      </p:sp>
    </p:spTree>
    <p:extLst>
      <p:ext uri="{BB962C8B-B14F-4D97-AF65-F5344CB8AC3E}">
        <p14:creationId xmlns:p14="http://schemas.microsoft.com/office/powerpoint/2010/main" val="1476147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4746"/>
            <a:ext cx="23579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i="1" kern="0" dirty="0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rPr>
              <a:t>Reports and data available at:</a:t>
            </a:r>
            <a:endParaRPr lang="en-GB" sz="6000" b="1" kern="700" dirty="0">
              <a:solidFill>
                <a:schemeClr val="bg2">
                  <a:lumMod val="7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16287" y="2268662"/>
            <a:ext cx="21458384" cy="9361040"/>
          </a:xfrm>
          <a:prstGeom prst="rect">
            <a:avLst/>
          </a:prstGeom>
          <a:ln>
            <a:noFill/>
          </a:ln>
        </p:spPr>
        <p:txBody>
          <a:bodyPr/>
          <a:lstStyle>
            <a:lvl1pPr marL="1060361" indent="-10603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76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297450" indent="-8836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6300" b="1">
                <a:solidFill>
                  <a:srgbClr val="0F5494"/>
                </a:solidFill>
                <a:latin typeface="+mn-lt"/>
              </a:defRPr>
            </a:lvl2pPr>
            <a:lvl3pPr marL="3534534" indent="-706906" algn="l" rtl="0" eaLnBrk="1" fontAlgn="base" hangingPunct="1">
              <a:spcBef>
                <a:spcPct val="20000"/>
              </a:spcBef>
              <a:spcAft>
                <a:spcPct val="0"/>
              </a:spcAft>
              <a:defRPr sz="4200">
                <a:solidFill>
                  <a:srgbClr val="0F5494"/>
                </a:solidFill>
                <a:latin typeface="+mn-lt"/>
              </a:defRPr>
            </a:lvl3pPr>
            <a:lvl4pPr marL="4948350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6300">
                <a:solidFill>
                  <a:schemeClr val="tx1"/>
                </a:solidFill>
                <a:latin typeface="Arial" charset="0"/>
              </a:defRPr>
            </a:lvl4pPr>
            <a:lvl5pPr marL="636216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5pPr>
            <a:lvl6pPr marL="7775979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6pPr>
            <a:lvl7pPr marL="9189795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7pPr>
            <a:lvl8pPr marL="1060360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8pPr>
            <a:lvl9pPr marL="12017423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GB" sz="3600" u="sng" kern="0" dirty="0">
                <a:solidFill>
                  <a:srgbClr val="0070C0"/>
                </a:solidFill>
                <a:hlinkClick r:id="rId2"/>
              </a:rPr>
              <a:t>https</a:t>
            </a:r>
            <a:r>
              <a:rPr lang="en-GB" sz="3600" u="sng" kern="0" dirty="0">
                <a:solidFill>
                  <a:srgbClr val="0070C0"/>
                </a:solidFill>
                <a:hlinkClick r:id="rId3"/>
              </a:rPr>
              <a:t>://ec.europa.eu/agriculture/index_en.htm</a:t>
            </a:r>
            <a:endParaRPr lang="en-GB" sz="3600" u="sng" kern="0" dirty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GB" sz="3600" u="sng" kern="0" dirty="0">
                <a:solidFill>
                  <a:srgbClr val="0070C0"/>
                </a:solidFill>
                <a:hlinkClick r:id="rId2"/>
              </a:rPr>
              <a:t>https://ec.europa.eu/agriculture/policy-perspectives/index_en.htm</a:t>
            </a:r>
            <a:endParaRPr lang="en-GB" sz="3600" u="sng" kern="0" dirty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GB" sz="3600" u="sng" kern="0" dirty="0">
                <a:solidFill>
                  <a:srgbClr val="0070C0"/>
                </a:solidFill>
                <a:hlinkClick r:id="rId4"/>
              </a:rPr>
              <a:t>https://ec.europa.eu/agriculture/policy-perspectives/impact-assessment/index_en.htm</a:t>
            </a:r>
            <a:endParaRPr lang="en-GB" sz="3600" u="sng" kern="0" dirty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GB" sz="3600" kern="0" dirty="0">
                <a:solidFill>
                  <a:srgbClr val="0070C0"/>
                </a:solidFill>
                <a:hlinkClick r:id="" action="ppaction://noaction"/>
              </a:rPr>
              <a:t>http</a:t>
            </a:r>
            <a:r>
              <a:rPr lang="en-GB" sz="3600" kern="0" dirty="0">
                <a:solidFill>
                  <a:srgbClr val="0070C0"/>
                </a:solidFill>
              </a:rPr>
              <a:t>s</a:t>
            </a:r>
            <a:r>
              <a:rPr lang="en-GB" sz="3600" kern="0" dirty="0">
                <a:solidFill>
                  <a:srgbClr val="0070C0"/>
                </a:solidFill>
                <a:hlinkClick r:id="rId5"/>
              </a:rPr>
              <a:t>://ec.europa.eu/agriculture/markets-and-prices/index_en.htm</a:t>
            </a:r>
            <a:endParaRPr lang="en-GB" sz="3600" kern="0" dirty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GB" sz="3600" kern="0" dirty="0">
                <a:solidFill>
                  <a:srgbClr val="0070C0"/>
                </a:solidFill>
                <a:hlinkClick r:id="rId6"/>
              </a:rPr>
              <a:t>https://ec.europa.eu/agriculture/events/2016-outlook-conference_en</a:t>
            </a:r>
            <a:endParaRPr lang="en-GB" sz="3600" kern="0" dirty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GB" sz="3600" kern="0" dirty="0">
                <a:solidFill>
                  <a:srgbClr val="0070C0"/>
                </a:solidFill>
                <a:hlinkClick r:id="rId7"/>
              </a:rPr>
              <a:t>https://ec.europa.eu/agriculture/statistics_en</a:t>
            </a:r>
            <a:endParaRPr lang="en-GB" sz="3600" kern="0" dirty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GB" sz="3600" kern="0" dirty="0">
                <a:solidFill>
                  <a:srgbClr val="0070C0"/>
                </a:solidFill>
                <a:hlinkClick r:id="rId8"/>
              </a:rPr>
              <a:t>https://ec.europa.eu/agriculture/cap-indicators_en</a:t>
            </a:r>
            <a:endParaRPr lang="en-GB" sz="3600" kern="0" dirty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GB" sz="3600" kern="0" dirty="0">
                <a:solidFill>
                  <a:srgbClr val="0070C0"/>
                </a:solidFill>
                <a:hlinkClick r:id="rId9"/>
              </a:rPr>
              <a:t>https://ec.europa.eu/agriculture/consultations/cap-modernising/2017_en</a:t>
            </a:r>
            <a:r>
              <a:rPr lang="en-GB" sz="3600" b="1" kern="0" dirty="0"/>
              <a:t>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None/>
            </a:pPr>
            <a:endParaRPr lang="en-GB" sz="3600" b="1" kern="0" dirty="0"/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None/>
            </a:pPr>
            <a:r>
              <a:rPr lang="en-GB" sz="3600" b="1" u="sng" kern="0" dirty="0">
                <a:solidFill>
                  <a:srgbClr val="0070C0"/>
                </a:solidFill>
                <a:hlinkClick r:id="rId10"/>
              </a:rPr>
              <a:t>https://ec.europa.eu/info/news/future-cap-whats-cooking-next-cap_en</a:t>
            </a:r>
            <a:endParaRPr lang="en-GB" sz="3600" b="1" u="sng" kern="0" dirty="0">
              <a:solidFill>
                <a:srgbClr val="0070C0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None/>
            </a:pPr>
            <a:endParaRPr lang="en-GB" sz="2800" b="1" u="sng" kern="0" dirty="0">
              <a:solidFill>
                <a:srgbClr val="0070C0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None/>
            </a:pPr>
            <a:endParaRPr lang="en-GB" sz="2800" b="1" u="sng" kern="0" dirty="0">
              <a:solidFill>
                <a:srgbClr val="0070C0"/>
              </a:solidFill>
            </a:endParaRPr>
          </a:p>
          <a:p>
            <a:pPr marL="0" lvl="0" indent="0" algn="ctr">
              <a:buClr>
                <a:srgbClr val="FFFFFF"/>
              </a:buClr>
              <a:buNone/>
            </a:pPr>
            <a:r>
              <a:rPr lang="en-GB" sz="4800" b="1" kern="0" dirty="0">
                <a:solidFill>
                  <a:schemeClr val="accent6"/>
                </a:solidFill>
              </a:rPr>
              <a:t>Thank you for your attention!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None/>
            </a:pPr>
            <a:r>
              <a:rPr lang="en-GB" sz="2800" b="1" kern="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0964281" y="12628430"/>
            <a:ext cx="1608951" cy="693869"/>
          </a:xfrm>
          <a:prstGeom prst="rect">
            <a:avLst/>
          </a:prstGeom>
          <a:solidFill>
            <a:srgbClr val="2C6E1C"/>
          </a:solidFill>
          <a:ln/>
        </p:spPr>
        <p:txBody>
          <a:bodyPr lIns="209855" tIns="104927" rIns="209855" bIns="104927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fld id="{5B491772-24F1-43EF-AB23-FDDAC09E3150}" type="slidenum">
              <a:rPr lang="en-GB" sz="2300">
                <a:solidFill>
                  <a:srgbClr val="FFFFFF"/>
                </a:solidFill>
              </a:rPr>
              <a:pPr algn="ctr" eaLnBrk="1" hangingPunct="1"/>
              <a:t>21</a:t>
            </a:fld>
            <a:endParaRPr lang="en-GB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9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48334" y="2045031"/>
            <a:ext cx="21530392" cy="10232743"/>
          </a:xfrm>
          <a:prstGeom prst="rect">
            <a:avLst/>
          </a:prstGeom>
        </p:spPr>
        <p:txBody>
          <a:bodyPr lIns="91429" tIns="45715" rIns="91429" bIns="45715"/>
          <a:lstStyle>
            <a:lvl1pPr marL="1060361" indent="-10603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76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297450" indent="-8836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6300" b="1">
                <a:solidFill>
                  <a:srgbClr val="0F5494"/>
                </a:solidFill>
                <a:latin typeface="+mn-lt"/>
              </a:defRPr>
            </a:lvl2pPr>
            <a:lvl3pPr marL="3534534" indent="-706906" algn="l" rtl="0" eaLnBrk="1" fontAlgn="base" hangingPunct="1">
              <a:spcBef>
                <a:spcPct val="20000"/>
              </a:spcBef>
              <a:spcAft>
                <a:spcPct val="0"/>
              </a:spcAft>
              <a:defRPr sz="4200">
                <a:solidFill>
                  <a:srgbClr val="0F5494"/>
                </a:solidFill>
                <a:latin typeface="+mn-lt"/>
              </a:defRPr>
            </a:lvl3pPr>
            <a:lvl4pPr marL="4948350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6300">
                <a:solidFill>
                  <a:schemeClr val="tx1"/>
                </a:solidFill>
                <a:latin typeface="Arial" charset="0"/>
              </a:defRPr>
            </a:lvl4pPr>
            <a:lvl5pPr marL="636216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5pPr>
            <a:lvl6pPr marL="7775979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6pPr>
            <a:lvl7pPr marL="9189795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7pPr>
            <a:lvl8pPr marL="1060360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8pPr>
            <a:lvl9pPr marL="12017423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5400" b="1" kern="0" dirty="0">
              <a:solidFill>
                <a:schemeClr val="accent6"/>
              </a:solidFill>
              <a:latin typeface="EC Square Sans Pro" panose="020B05060400000200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l-GR" sz="4400" b="1" kern="0" dirty="0">
              <a:solidFill>
                <a:schemeClr val="accent6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351862"/>
              </p:ext>
            </p:extLst>
          </p:nvPr>
        </p:nvGraphicFramePr>
        <p:xfrm>
          <a:off x="1562360" y="2196654"/>
          <a:ext cx="20652270" cy="869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2201" y="468462"/>
            <a:ext cx="21972746" cy="1800200"/>
          </a:xfrm>
          <a:prstGeom prst="rect">
            <a:avLst/>
          </a:prstGeom>
        </p:spPr>
        <p:txBody>
          <a:bodyPr/>
          <a:lstStyle>
            <a:lvl1pPr marL="9816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32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32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32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32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297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6629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285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3933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l-GR" sz="6600" kern="0"/>
              <a:t>Το </a:t>
            </a:r>
            <a:r>
              <a:rPr lang="en-GB" sz="6600" kern="0"/>
              <a:t>"</a:t>
            </a:r>
            <a:r>
              <a:rPr lang="el-GR" sz="6600" kern="0"/>
              <a:t>πόσο</a:t>
            </a:r>
            <a:r>
              <a:rPr lang="en-GB" sz="6600" kern="0"/>
              <a:t>"</a:t>
            </a:r>
            <a:r>
              <a:rPr lang="el-GR" sz="6600" kern="0"/>
              <a:t>: ο προϋπολογισμός της ΚΑΠ διαχρονικά</a:t>
            </a:r>
            <a:br>
              <a:rPr lang="el-GR" sz="6600" kern="0"/>
            </a:br>
            <a:r>
              <a:rPr lang="el-GR" sz="4800" kern="0"/>
              <a:t>(τρέχουσες τιμές)</a:t>
            </a:r>
            <a:endParaRPr lang="en-GB" sz="4800" kern="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38624" y="11168293"/>
            <a:ext cx="19339901" cy="76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9855" tIns="104927" rIns="209855" bIns="104927" anchor="ctr">
            <a:spAutoFit/>
          </a:bodyPr>
          <a:lstStyle/>
          <a:p>
            <a:pPr algn="just"/>
            <a:r>
              <a:rPr lang="en-GB" sz="1800" i="1" dirty="0">
                <a:solidFill>
                  <a:srgbClr val="000000"/>
                </a:solidFill>
                <a:cs typeface="Times New Roman" panose="02020603050405020304" pitchFamily="18" charset="0"/>
              </a:rPr>
              <a:t>Source: EC-DG AGRI</a:t>
            </a:r>
            <a:r>
              <a:rPr lang="en-GB" sz="1800" i="1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GB" sz="1800" i="1" dirty="0">
                <a:solidFill>
                  <a:srgbClr val="000000"/>
                </a:solidFill>
              </a:rPr>
              <a:t>Note: Budget figures are actual until budget year 2016, programmed from 2017-2020, and based on the MFF proposal for 2021-2027.  </a:t>
            </a:r>
          </a:p>
        </p:txBody>
      </p:sp>
    </p:spTree>
    <p:extLst>
      <p:ext uri="{BB962C8B-B14F-4D97-AF65-F5344CB8AC3E}">
        <p14:creationId xmlns:p14="http://schemas.microsoft.com/office/powerpoint/2010/main" val="82581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48334" y="2045031"/>
            <a:ext cx="21530392" cy="10232743"/>
          </a:xfrm>
          <a:prstGeom prst="rect">
            <a:avLst/>
          </a:prstGeom>
        </p:spPr>
        <p:txBody>
          <a:bodyPr lIns="91429" tIns="45715" rIns="91429" bIns="45715"/>
          <a:lstStyle>
            <a:lvl1pPr marL="1060361" indent="-10603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76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297450" indent="-8836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6300" b="1">
                <a:solidFill>
                  <a:srgbClr val="0F5494"/>
                </a:solidFill>
                <a:latin typeface="+mn-lt"/>
              </a:defRPr>
            </a:lvl2pPr>
            <a:lvl3pPr marL="3534534" indent="-706906" algn="l" rtl="0" eaLnBrk="1" fontAlgn="base" hangingPunct="1">
              <a:spcBef>
                <a:spcPct val="20000"/>
              </a:spcBef>
              <a:spcAft>
                <a:spcPct val="0"/>
              </a:spcAft>
              <a:defRPr sz="4200">
                <a:solidFill>
                  <a:srgbClr val="0F5494"/>
                </a:solidFill>
                <a:latin typeface="+mn-lt"/>
              </a:defRPr>
            </a:lvl3pPr>
            <a:lvl4pPr marL="4948350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6300">
                <a:solidFill>
                  <a:schemeClr val="tx1"/>
                </a:solidFill>
                <a:latin typeface="Arial" charset="0"/>
              </a:defRPr>
            </a:lvl4pPr>
            <a:lvl5pPr marL="636216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5pPr>
            <a:lvl6pPr marL="7775979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6pPr>
            <a:lvl7pPr marL="9189795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7pPr>
            <a:lvl8pPr marL="1060360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8pPr>
            <a:lvl9pPr marL="12017423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5400" b="1" kern="0" dirty="0">
              <a:solidFill>
                <a:schemeClr val="accent6"/>
              </a:solidFill>
              <a:latin typeface="EC Square Sans Pro" panose="020B05060400000200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l-GR" sz="4400" b="1" kern="0" dirty="0">
              <a:solidFill>
                <a:schemeClr val="accent6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182" y="910985"/>
            <a:ext cx="22178464" cy="1134046"/>
          </a:xfrm>
          <a:prstGeom prst="rect">
            <a:avLst/>
          </a:prstGeom>
        </p:spPr>
        <p:txBody>
          <a:bodyPr lIns="91429" tIns="45715" rIns="91429" bIns="45715"/>
          <a:lstStyle>
            <a:lvl1pPr marL="9818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3264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7080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89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4708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endParaRPr lang="en-GB" sz="67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286000"/>
            <a:ext cx="22434550" cy="876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82383" y="1044526"/>
            <a:ext cx="21972746" cy="1692716"/>
          </a:xfrm>
          <a:prstGeom prst="rect">
            <a:avLst/>
          </a:prstGeom>
        </p:spPr>
        <p:txBody>
          <a:bodyPr/>
          <a:lstStyle>
            <a:lvl1pPr marL="9816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32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32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32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32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297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6629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285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3933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7200" kern="0"/>
              <a:t>To "</a:t>
            </a:r>
            <a:r>
              <a:rPr lang="el-GR" sz="7200" kern="0"/>
              <a:t>γιατί</a:t>
            </a:r>
            <a:r>
              <a:rPr lang="en-GB" sz="7200" kern="0"/>
              <a:t>" </a:t>
            </a:r>
            <a:r>
              <a:rPr lang="el-GR" sz="7200" kern="0"/>
              <a:t> και το </a:t>
            </a:r>
            <a:r>
              <a:rPr lang="en-GB" sz="7200" kern="0"/>
              <a:t>"</a:t>
            </a:r>
            <a:r>
              <a:rPr lang="el-GR" sz="7200" kern="0"/>
              <a:t>πώς</a:t>
            </a:r>
            <a:r>
              <a:rPr lang="en-GB" sz="7200" kern="0"/>
              <a:t>"</a:t>
            </a:r>
            <a:r>
              <a:rPr lang="el-GR" sz="7200" kern="0"/>
              <a:t> της ΚΑΠ</a:t>
            </a:r>
            <a:endParaRPr lang="en-GB" sz="7200" kern="0" dirty="0"/>
          </a:p>
        </p:txBody>
      </p:sp>
    </p:spTree>
    <p:extLst>
      <p:ext uri="{BB962C8B-B14F-4D97-AF65-F5344CB8AC3E}">
        <p14:creationId xmlns:p14="http://schemas.microsoft.com/office/powerpoint/2010/main" val="64855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 bwMode="auto">
          <a:xfrm>
            <a:off x="11621594" y="3459401"/>
            <a:ext cx="936103" cy="537453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3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41074" y="2629788"/>
            <a:ext cx="10081120" cy="646986"/>
          </a:xfrm>
          <a:prstGeom prst="roundRect">
            <a:avLst/>
          </a:prstGeom>
          <a:solidFill>
            <a:srgbClr val="BDDEFF"/>
          </a:solidFill>
          <a:ln w="254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Εξειδικευμένοι στόχοι σε επίπεδο ΕΕ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918889" y="4213964"/>
            <a:ext cx="10225136" cy="646986"/>
          </a:xfrm>
          <a:prstGeom prst="roundRect">
            <a:avLst/>
          </a:prstGeom>
          <a:solidFill>
            <a:srgbClr val="BDDEFF"/>
          </a:solidFill>
          <a:ln w="254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Σύνολο κοινών δεικτών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 Single Corner Rectangle 19"/>
          <p:cNvSpPr/>
          <p:nvPr/>
        </p:nvSpPr>
        <p:spPr bwMode="auto">
          <a:xfrm>
            <a:off x="4420794" y="2425301"/>
            <a:ext cx="2160240" cy="3833998"/>
          </a:xfrm>
          <a:prstGeom prst="round1Rect">
            <a:avLst/>
          </a:prstGeom>
          <a:solidFill>
            <a:srgbClr val="BDDEFF">
              <a:alpha val="85000"/>
            </a:srgbClr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559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559" b="1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559" b="1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559" b="1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ΕΕ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559" b="1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559" b="1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559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948934" y="5798140"/>
            <a:ext cx="10225136" cy="646986"/>
          </a:xfrm>
          <a:prstGeom prst="roundRect">
            <a:avLst/>
          </a:prstGeom>
          <a:solidFill>
            <a:srgbClr val="BDDEFF"/>
          </a:solidFill>
          <a:ln w="254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Λίστα τύπων παρέμβασης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11593450" y="5043577"/>
            <a:ext cx="936103" cy="537453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3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11563405" y="6699761"/>
            <a:ext cx="936103" cy="537453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3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236966" y="7508602"/>
            <a:ext cx="9937104" cy="646986"/>
          </a:xfrm>
          <a:prstGeom prst="roundRect">
            <a:avLst/>
          </a:prstGeom>
          <a:solidFill>
            <a:srgbClr val="FFC000"/>
          </a:solidFill>
          <a:ln w="25400">
            <a:solidFill>
              <a:srgbClr val="FF9933"/>
            </a:solidFill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Προσδιορισμός αναγκών στα Στρατηγικά Σχέδια ΚΜ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236966" y="9236794"/>
            <a:ext cx="9937103" cy="646986"/>
          </a:xfrm>
          <a:prstGeom prst="roundRect">
            <a:avLst/>
          </a:prstGeom>
          <a:solidFill>
            <a:srgbClr val="FFC000"/>
          </a:solidFill>
          <a:ln w="25400">
            <a:solidFill>
              <a:srgbClr val="FF9933"/>
            </a:solidFill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Προσαρμογή παρεμβάσεων ΚΑΠ στις ανάγκες τους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330179" y="10726584"/>
            <a:ext cx="9692015" cy="646986"/>
          </a:xfrm>
          <a:prstGeom prst="roundRect">
            <a:avLst/>
          </a:prstGeom>
          <a:solidFill>
            <a:srgbClr val="FFC000"/>
          </a:solidFill>
          <a:ln w="25400">
            <a:solidFill>
              <a:srgbClr val="FF9933"/>
            </a:solidFill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Εφαρμογή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Πρόοδος προς επίτευξη στόχων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1570303" y="8571969"/>
            <a:ext cx="936103" cy="537453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3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1563405" y="10228153"/>
            <a:ext cx="936103" cy="537453"/>
          </a:xfrm>
          <a:prstGeom prst="downArrow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303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5" name="Round Single Corner Rectangle 34"/>
          <p:cNvSpPr/>
          <p:nvPr/>
        </p:nvSpPr>
        <p:spPr bwMode="auto">
          <a:xfrm>
            <a:off x="4644678" y="7321411"/>
            <a:ext cx="2160240" cy="4524315"/>
          </a:xfrm>
          <a:prstGeom prst="round1Rect">
            <a:avLst/>
          </a:prstGeom>
          <a:solidFill>
            <a:srgbClr val="FFC000"/>
          </a:solidFill>
          <a:ln w="25400">
            <a:solidFill>
              <a:srgbClr val="FF9933"/>
            </a:solidFill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ΚΡΑΤΗ ΜΕΛΗ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44478" y="577423"/>
            <a:ext cx="18001999" cy="1576569"/>
          </a:xfrm>
          <a:prstGeom prst="rect">
            <a:avLst/>
          </a:prstGeom>
        </p:spPr>
        <p:txBody>
          <a:bodyPr lIns="91429" tIns="45715" rIns="91429" bIns="45715"/>
          <a:lstStyle>
            <a:lvl1pPr marL="9818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3264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7080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89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4708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l-GR" sz="6000" kern="0" dirty="0"/>
              <a:t>Το νέο μοντέλο</a:t>
            </a:r>
            <a:r>
              <a:rPr lang="en-GB" sz="6000" kern="0" dirty="0"/>
              <a:t> </a:t>
            </a:r>
            <a:r>
              <a:rPr lang="el-GR" sz="6000" kern="0" dirty="0"/>
              <a:t>εφαρμογής της ΚΑΠ</a:t>
            </a:r>
            <a:endParaRPr lang="en-GB" sz="6000" kern="0" dirty="0"/>
          </a:p>
        </p:txBody>
      </p:sp>
    </p:spTree>
    <p:extLst>
      <p:ext uri="{BB962C8B-B14F-4D97-AF65-F5344CB8AC3E}">
        <p14:creationId xmlns:p14="http://schemas.microsoft.com/office/powerpoint/2010/main" val="5192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20" grpId="0" animBg="1"/>
      <p:bldP spid="24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10964281" y="12628430"/>
            <a:ext cx="1608951" cy="693869"/>
          </a:xfrm>
          <a:prstGeom prst="rect">
            <a:avLst/>
          </a:prstGeom>
          <a:solidFill>
            <a:srgbClr val="2C6E1C"/>
          </a:solidFill>
          <a:ln/>
        </p:spPr>
        <p:txBody>
          <a:bodyPr lIns="209855" tIns="104927" rIns="209855" bIns="104927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fld id="{5B491772-24F1-43EF-AB23-FDDAC09E3150}" type="slidenum">
              <a:rPr lang="en-GB" sz="2300">
                <a:solidFill>
                  <a:srgbClr val="FFFFFF"/>
                </a:solidFill>
              </a:rPr>
              <a:pPr algn="ctr" eaLnBrk="1" hangingPunct="1"/>
              <a:t>6</a:t>
            </a:fld>
            <a:endParaRPr lang="en-GB" sz="23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358" y="3204766"/>
            <a:ext cx="20594288" cy="806489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0182" y="756494"/>
            <a:ext cx="22178464" cy="1576569"/>
          </a:xfrm>
          <a:prstGeom prst="rect">
            <a:avLst/>
          </a:prstGeom>
        </p:spPr>
        <p:txBody>
          <a:bodyPr lIns="91429" tIns="45715" rIns="91429" bIns="45715"/>
          <a:lstStyle>
            <a:lvl1pPr marL="9818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3264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7080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89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4708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l-GR" sz="6000" kern="0" dirty="0"/>
              <a:t>Η νέα Πράσινη αρχιτεκτονική της ΚΑΠ</a:t>
            </a:r>
            <a:endParaRPr lang="en-GB" sz="6700" kern="0" dirty="0"/>
          </a:p>
        </p:txBody>
      </p:sp>
    </p:spTree>
    <p:extLst>
      <p:ext uri="{BB962C8B-B14F-4D97-AF65-F5344CB8AC3E}">
        <p14:creationId xmlns:p14="http://schemas.microsoft.com/office/powerpoint/2010/main" val="270265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48334" y="2045031"/>
            <a:ext cx="21530392" cy="10232743"/>
          </a:xfrm>
          <a:prstGeom prst="rect">
            <a:avLst/>
          </a:prstGeom>
        </p:spPr>
        <p:txBody>
          <a:bodyPr lIns="91429" tIns="45715" rIns="91429" bIns="45715"/>
          <a:lstStyle>
            <a:lvl1pPr marL="1060361" indent="-10603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76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297450" indent="-8836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6300" b="1">
                <a:solidFill>
                  <a:srgbClr val="0F5494"/>
                </a:solidFill>
                <a:latin typeface="+mn-lt"/>
              </a:defRPr>
            </a:lvl2pPr>
            <a:lvl3pPr marL="3534534" indent="-706906" algn="l" rtl="0" eaLnBrk="1" fontAlgn="base" hangingPunct="1">
              <a:spcBef>
                <a:spcPct val="20000"/>
              </a:spcBef>
              <a:spcAft>
                <a:spcPct val="0"/>
              </a:spcAft>
              <a:defRPr sz="4200">
                <a:solidFill>
                  <a:srgbClr val="0F5494"/>
                </a:solidFill>
                <a:latin typeface="+mn-lt"/>
              </a:defRPr>
            </a:lvl3pPr>
            <a:lvl4pPr marL="4948350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6300">
                <a:solidFill>
                  <a:schemeClr val="tx1"/>
                </a:solidFill>
                <a:latin typeface="Arial" charset="0"/>
              </a:defRPr>
            </a:lvl4pPr>
            <a:lvl5pPr marL="636216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5pPr>
            <a:lvl6pPr marL="7775979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6pPr>
            <a:lvl7pPr marL="9189795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7pPr>
            <a:lvl8pPr marL="1060360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8pPr>
            <a:lvl9pPr marL="12017423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Ορθολογισμός</a:t>
            </a:r>
            <a:r>
              <a:rPr lang="en-GB" sz="4400" b="1" kern="0" dirty="0">
                <a:solidFill>
                  <a:schemeClr val="accent6"/>
                </a:solidFill>
              </a:rPr>
              <a:t> </a:t>
            </a:r>
            <a:r>
              <a:rPr lang="el-GR" sz="4400" b="1" kern="0" dirty="0">
                <a:solidFill>
                  <a:schemeClr val="accent6"/>
                </a:solidFill>
              </a:rPr>
              <a:t>των υπαρχόντων δεικτών του ΚΠΠΑ</a:t>
            </a:r>
            <a:endParaRPr lang="en-GB" sz="4400" b="1" kern="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r>
              <a:rPr lang="en-GB" sz="3600" b="0" i="1" kern="0" dirty="0">
                <a:solidFill>
                  <a:schemeClr val="accent6"/>
                </a:solidFill>
              </a:rPr>
              <a:t>16 </a:t>
            </a:r>
            <a:r>
              <a:rPr lang="el-GR" sz="3600" kern="0" dirty="0">
                <a:solidFill>
                  <a:schemeClr val="accent6"/>
                </a:solidFill>
              </a:rPr>
              <a:t>επιπτώσεων</a:t>
            </a:r>
            <a:r>
              <a:rPr lang="en-GB" sz="3600" b="0" i="1" kern="0" dirty="0">
                <a:solidFill>
                  <a:schemeClr val="accent6"/>
                </a:solidFill>
              </a:rPr>
              <a:t>, 41 </a:t>
            </a:r>
            <a:r>
              <a:rPr lang="el-GR" sz="3600" b="0" i="1" kern="0" dirty="0">
                <a:solidFill>
                  <a:schemeClr val="accent6"/>
                </a:solidFill>
              </a:rPr>
              <a:t>αποτελεσμάτων</a:t>
            </a:r>
            <a:r>
              <a:rPr lang="en-GB" sz="3600" b="0" i="1" kern="0" dirty="0">
                <a:solidFill>
                  <a:schemeClr val="accent6"/>
                </a:solidFill>
              </a:rPr>
              <a:t>, 24 </a:t>
            </a:r>
            <a:r>
              <a:rPr lang="el-GR" sz="3600" b="0" i="1" kern="0" dirty="0">
                <a:solidFill>
                  <a:schemeClr val="accent6"/>
                </a:solidFill>
              </a:rPr>
              <a:t>στόχων</a:t>
            </a:r>
            <a:r>
              <a:rPr lang="en-GB" sz="3600" b="0" i="1" kern="0" dirty="0">
                <a:solidFill>
                  <a:schemeClr val="accent6"/>
                </a:solidFill>
              </a:rPr>
              <a:t> , 85 </a:t>
            </a:r>
            <a:r>
              <a:rPr lang="el-GR" sz="3600" kern="0" dirty="0">
                <a:solidFill>
                  <a:schemeClr val="accent6"/>
                </a:solidFill>
              </a:rPr>
              <a:t>απόδοσης</a:t>
            </a:r>
            <a:r>
              <a:rPr lang="en-GB" sz="3600" b="0" i="1" kern="0" dirty="0">
                <a:solidFill>
                  <a:schemeClr val="accent6"/>
                </a:solidFill>
              </a:rPr>
              <a:t>, 45 </a:t>
            </a:r>
            <a:r>
              <a:rPr lang="el-GR" sz="3600" kern="0" dirty="0">
                <a:solidFill>
                  <a:schemeClr val="accent6"/>
                </a:solidFill>
              </a:rPr>
              <a:t>γενικού πλαισίου</a:t>
            </a:r>
            <a:endParaRPr lang="en-GB" sz="3600" b="0" i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40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Καταλληλότητα</a:t>
            </a:r>
            <a:r>
              <a:rPr lang="en-GB" sz="4400" b="1" kern="0" dirty="0">
                <a:solidFill>
                  <a:schemeClr val="accent6"/>
                </a:solidFill>
              </a:rPr>
              <a:t> </a:t>
            </a:r>
            <a:r>
              <a:rPr lang="el-GR" sz="4400" b="1" kern="0" dirty="0">
                <a:solidFill>
                  <a:schemeClr val="accent6"/>
                </a:solidFill>
              </a:rPr>
              <a:t>δεικτών για ανάγκες παρακολούθησης</a:t>
            </a:r>
            <a:endParaRPr lang="en-GB" sz="4400" b="1" kern="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r>
              <a:rPr lang="el-GR" sz="3600" kern="0" dirty="0">
                <a:solidFill>
                  <a:schemeClr val="accent6"/>
                </a:solidFill>
              </a:rPr>
              <a:t>Π.χ.</a:t>
            </a:r>
            <a:r>
              <a:rPr lang="en-GB" sz="3600" kern="0" dirty="0">
                <a:solidFill>
                  <a:schemeClr val="accent6"/>
                </a:solidFill>
              </a:rPr>
              <a:t> </a:t>
            </a:r>
            <a:r>
              <a:rPr lang="el-GR" sz="3600" kern="0" dirty="0">
                <a:solidFill>
                  <a:schemeClr val="accent6"/>
                </a:solidFill>
              </a:rPr>
              <a:t>η σχέση αιτιότητας και διασύνδεσης με την ΚΑΠ</a:t>
            </a:r>
            <a:r>
              <a:rPr lang="en-GB" sz="3600" kern="0" dirty="0">
                <a:solidFill>
                  <a:schemeClr val="accent6"/>
                </a:solidFill>
              </a:rPr>
              <a:t>, </a:t>
            </a:r>
            <a:r>
              <a:rPr lang="el-GR" sz="3600" kern="0" dirty="0">
                <a:solidFill>
                  <a:schemeClr val="accent6"/>
                </a:solidFill>
              </a:rPr>
              <a:t>περιοδικότητα</a:t>
            </a:r>
            <a:r>
              <a:rPr lang="en-GB" sz="3600" kern="0" dirty="0">
                <a:solidFill>
                  <a:schemeClr val="accent6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endParaRPr lang="en-GB" sz="40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Επικαλύψεις</a:t>
            </a:r>
            <a:r>
              <a:rPr lang="en-GB" sz="4400" b="1" kern="0" dirty="0">
                <a:solidFill>
                  <a:schemeClr val="accent6"/>
                </a:solidFill>
              </a:rPr>
              <a:t> </a:t>
            </a:r>
            <a:r>
              <a:rPr lang="el-GR" sz="4400" b="1" kern="0" dirty="0">
                <a:solidFill>
                  <a:schemeClr val="accent6"/>
                </a:solidFill>
              </a:rPr>
              <a:t>στις διάφορες υποχρεώσεις εκθέσεων</a:t>
            </a:r>
            <a:endParaRPr lang="en-GB" sz="4400" b="1" kern="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r>
              <a:rPr lang="el-GR" sz="3600" kern="0" dirty="0">
                <a:solidFill>
                  <a:schemeClr val="accent6"/>
                </a:solidFill>
              </a:rPr>
              <a:t>π</a:t>
            </a:r>
            <a:r>
              <a:rPr lang="en-GB" sz="3600" kern="0" dirty="0">
                <a:solidFill>
                  <a:schemeClr val="accent6"/>
                </a:solidFill>
              </a:rPr>
              <a:t>.</a:t>
            </a:r>
            <a:r>
              <a:rPr lang="el-GR" sz="3600" kern="0" dirty="0">
                <a:solidFill>
                  <a:schemeClr val="accent6"/>
                </a:solidFill>
              </a:rPr>
              <a:t>χ</a:t>
            </a:r>
            <a:r>
              <a:rPr lang="en-GB" sz="3600" kern="0" dirty="0">
                <a:solidFill>
                  <a:schemeClr val="accent6"/>
                </a:solidFill>
              </a:rPr>
              <a:t>. </a:t>
            </a:r>
            <a:r>
              <a:rPr lang="el-GR" sz="3600" kern="0" dirty="0">
                <a:solidFill>
                  <a:schemeClr val="accent6"/>
                </a:solidFill>
              </a:rPr>
              <a:t>δεδομένα ελέγχων και δεδομένα Εκθέσεων Εφαρμογής ΠΑΑ</a:t>
            </a:r>
            <a:r>
              <a:rPr lang="en-GB" sz="3600" kern="0" dirty="0">
                <a:solidFill>
                  <a:schemeClr val="accent6"/>
                </a:solidFill>
              </a:rPr>
              <a:t>…</a:t>
            </a: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endParaRPr lang="en-GB" sz="4000" b="1" kern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7861" algn="l"/>
              </a:tabLst>
            </a:pPr>
            <a:r>
              <a:rPr lang="el-GR" sz="4400" b="1" kern="0" dirty="0">
                <a:solidFill>
                  <a:schemeClr val="accent6"/>
                </a:solidFill>
              </a:rPr>
              <a:t>Προβλήματα με την ποιότητα κάποιων δεδομένων</a:t>
            </a:r>
            <a:endParaRPr lang="en-GB" sz="4400" b="1" kern="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  <a:tabLst>
                <a:tab pos="267861" algn="l"/>
              </a:tabLst>
            </a:pPr>
            <a:r>
              <a:rPr lang="el-GR" sz="3600" kern="0" dirty="0">
                <a:solidFill>
                  <a:schemeClr val="accent6"/>
                </a:solidFill>
              </a:rPr>
              <a:t>π</a:t>
            </a:r>
            <a:r>
              <a:rPr lang="en-GB" sz="3600" kern="0" dirty="0">
                <a:solidFill>
                  <a:schemeClr val="accent6"/>
                </a:solidFill>
              </a:rPr>
              <a:t>.</a:t>
            </a:r>
            <a:r>
              <a:rPr lang="el-GR" sz="3600" kern="0" dirty="0">
                <a:solidFill>
                  <a:schemeClr val="accent6"/>
                </a:solidFill>
              </a:rPr>
              <a:t>χ</a:t>
            </a:r>
            <a:r>
              <a:rPr lang="en-GB" sz="3600" kern="0" dirty="0">
                <a:solidFill>
                  <a:schemeClr val="accent6"/>
                </a:solidFill>
              </a:rPr>
              <a:t>. </a:t>
            </a:r>
            <a:r>
              <a:rPr lang="el-GR" sz="3600" kern="0" dirty="0">
                <a:solidFill>
                  <a:schemeClr val="accent6"/>
                </a:solidFill>
              </a:rPr>
              <a:t>διαφορά πρωτογενών πηγών δεδομένων ή περιόδων αναφοράς, μεθοδολογία</a:t>
            </a:r>
            <a:r>
              <a:rPr lang="en-GB" sz="3600" kern="0" dirty="0">
                <a:solidFill>
                  <a:schemeClr val="accent6"/>
                </a:solidFill>
              </a:rPr>
              <a:t>…</a:t>
            </a:r>
            <a:endParaRPr lang="en-GB" sz="3600" b="1" kern="0" dirty="0">
              <a:solidFill>
                <a:schemeClr val="accent6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182" y="468462"/>
            <a:ext cx="22178464" cy="1576569"/>
          </a:xfrm>
          <a:prstGeom prst="rect">
            <a:avLst/>
          </a:prstGeom>
        </p:spPr>
        <p:txBody>
          <a:bodyPr lIns="91429" tIns="45715" rIns="91429" bIns="45715"/>
          <a:lstStyle>
            <a:lvl1pPr marL="9818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3264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7080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89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4708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l-GR" sz="4800" kern="0" dirty="0"/>
              <a:t>Η εμπειρία του Κοινού Πλαισίου Παρακολούθησης και Αξιολόγησης</a:t>
            </a:r>
            <a:endParaRPr lang="en-GB" sz="4800" kern="0" dirty="0"/>
          </a:p>
        </p:txBody>
      </p:sp>
    </p:spTree>
    <p:extLst>
      <p:ext uri="{BB962C8B-B14F-4D97-AF65-F5344CB8AC3E}">
        <p14:creationId xmlns:p14="http://schemas.microsoft.com/office/powerpoint/2010/main" val="110088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60302" y="2700750"/>
            <a:ext cx="21473528" cy="8064856"/>
          </a:xfrm>
          <a:prstGeom prst="rect">
            <a:avLst/>
          </a:prstGeom>
        </p:spPr>
        <p:txBody>
          <a:bodyPr lIns="91429" tIns="45715" rIns="91429" bIns="45715"/>
          <a:lstStyle>
            <a:lvl1pPr marL="1060361" indent="-10603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76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297450" indent="-8836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6300" b="1">
                <a:solidFill>
                  <a:srgbClr val="0F5494"/>
                </a:solidFill>
                <a:latin typeface="+mn-lt"/>
              </a:defRPr>
            </a:lvl2pPr>
            <a:lvl3pPr marL="3534534" indent="-706906" algn="l" rtl="0" eaLnBrk="1" fontAlgn="base" hangingPunct="1">
              <a:spcBef>
                <a:spcPct val="20000"/>
              </a:spcBef>
              <a:spcAft>
                <a:spcPct val="0"/>
              </a:spcAft>
              <a:defRPr sz="4200">
                <a:solidFill>
                  <a:srgbClr val="0F5494"/>
                </a:solidFill>
                <a:latin typeface="+mn-lt"/>
              </a:defRPr>
            </a:lvl3pPr>
            <a:lvl4pPr marL="4948350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6300">
                <a:solidFill>
                  <a:schemeClr val="tx1"/>
                </a:solidFill>
                <a:latin typeface="Arial" charset="0"/>
              </a:defRPr>
            </a:lvl4pPr>
            <a:lvl5pPr marL="636216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5pPr>
            <a:lvl6pPr marL="7775979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6pPr>
            <a:lvl7pPr marL="9189795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7pPr>
            <a:lvl8pPr marL="1060360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8pPr>
            <a:lvl9pPr marL="12017423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Char char="•"/>
              <a:tabLst>
                <a:tab pos="267861" algn="l"/>
              </a:tabLst>
            </a:pPr>
            <a:r>
              <a:rPr lang="el-GR" sz="4400" kern="0" dirty="0">
                <a:solidFill>
                  <a:schemeClr val="accent6"/>
                </a:solidFill>
              </a:rPr>
              <a:t>Ενιαίο σύνολο </a:t>
            </a:r>
            <a:r>
              <a:rPr lang="el-GR" sz="4400" b="1" kern="0" dirty="0">
                <a:solidFill>
                  <a:schemeClr val="accent6"/>
                </a:solidFill>
              </a:rPr>
              <a:t>Ειδικών Σκοπών</a:t>
            </a:r>
            <a:r>
              <a:rPr lang="en-GB" sz="4400" kern="0" dirty="0">
                <a:solidFill>
                  <a:schemeClr val="accent6"/>
                </a:solidFill>
              </a:rPr>
              <a:t> </a:t>
            </a:r>
            <a:r>
              <a:rPr lang="el-GR" sz="4400" kern="0" dirty="0">
                <a:solidFill>
                  <a:schemeClr val="accent6"/>
                </a:solidFill>
              </a:rPr>
              <a:t>για όλη την ΚΑΠ</a:t>
            </a:r>
            <a:endParaRPr lang="en-GB" sz="4400" kern="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Char char="•"/>
              <a:tabLst>
                <a:tab pos="267861" algn="l"/>
              </a:tabLst>
            </a:pPr>
            <a:r>
              <a:rPr lang="el-GR" sz="4400" kern="0" dirty="0">
                <a:solidFill>
                  <a:schemeClr val="accent6"/>
                </a:solidFill>
              </a:rPr>
              <a:t>Σύνδεση των </a:t>
            </a:r>
            <a:r>
              <a:rPr lang="el-GR" sz="4400" b="1" kern="0" dirty="0">
                <a:solidFill>
                  <a:schemeClr val="accent6"/>
                </a:solidFill>
              </a:rPr>
              <a:t>Στρατηγικών Σχεδίων </a:t>
            </a:r>
            <a:r>
              <a:rPr lang="el-GR" sz="4400" kern="0" dirty="0">
                <a:solidFill>
                  <a:schemeClr val="accent6"/>
                </a:solidFill>
              </a:rPr>
              <a:t>της ΚΑΠ με αυτούς τους σκοπούς</a:t>
            </a:r>
            <a:endParaRPr lang="en-GB" sz="4400" kern="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Char char="•"/>
              <a:tabLst>
                <a:tab pos="267861" algn="l"/>
              </a:tabLst>
            </a:pPr>
            <a:r>
              <a:rPr lang="el-GR" sz="4400" kern="0" dirty="0">
                <a:solidFill>
                  <a:schemeClr val="accent6"/>
                </a:solidFill>
              </a:rPr>
              <a:t>Ενιαίο σύνολο</a:t>
            </a:r>
            <a:r>
              <a:rPr lang="en-GB" sz="4400" kern="0" dirty="0">
                <a:solidFill>
                  <a:schemeClr val="accent6"/>
                </a:solidFill>
              </a:rPr>
              <a:t> </a:t>
            </a:r>
            <a:r>
              <a:rPr lang="el-GR" sz="4400" b="1" kern="0" dirty="0">
                <a:solidFill>
                  <a:schemeClr val="accent6"/>
                </a:solidFill>
              </a:rPr>
              <a:t>Δεικτών</a:t>
            </a:r>
            <a:r>
              <a:rPr lang="en-GB" sz="4400" kern="0" dirty="0">
                <a:solidFill>
                  <a:schemeClr val="accent6"/>
                </a:solidFill>
              </a:rPr>
              <a:t> </a:t>
            </a:r>
            <a:r>
              <a:rPr lang="el-GR" sz="4400" kern="0" dirty="0">
                <a:solidFill>
                  <a:schemeClr val="accent6"/>
                </a:solidFill>
              </a:rPr>
              <a:t>σε ενιαία νομοθετική ρύθμιση</a:t>
            </a:r>
            <a:r>
              <a:rPr lang="en-GB" sz="4400" kern="0" dirty="0">
                <a:solidFill>
                  <a:schemeClr val="accent6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Char char="•"/>
              <a:tabLst>
                <a:tab pos="267861" algn="l"/>
              </a:tabLst>
            </a:pPr>
            <a:r>
              <a:rPr lang="el-GR" sz="4400" kern="0" dirty="0">
                <a:solidFill>
                  <a:schemeClr val="accent6"/>
                </a:solidFill>
              </a:rPr>
              <a:t>Ενιαίο </a:t>
            </a:r>
            <a:r>
              <a:rPr lang="el-GR" sz="4400" b="1" kern="0" dirty="0">
                <a:solidFill>
                  <a:schemeClr val="accent6"/>
                </a:solidFill>
              </a:rPr>
              <a:t>Πλαίσιο Παρακολούθησης</a:t>
            </a:r>
            <a:r>
              <a:rPr lang="en-GB" sz="4400" kern="0" dirty="0">
                <a:solidFill>
                  <a:schemeClr val="accent6"/>
                </a:solidFill>
              </a:rPr>
              <a:t>e</a:t>
            </a:r>
            <a:r>
              <a:rPr lang="el-GR" sz="4400" kern="0" dirty="0">
                <a:solidFill>
                  <a:schemeClr val="accent6"/>
                </a:solidFill>
              </a:rPr>
              <a:t> των Στρατηγικών Σχεδίων ΚΑΠ</a:t>
            </a:r>
            <a:endParaRPr lang="en-GB" sz="4400" kern="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Char char="•"/>
              <a:tabLst>
                <a:tab pos="267861" algn="l"/>
              </a:tabLst>
            </a:pPr>
            <a:r>
              <a:rPr lang="el-GR" sz="4400" kern="0" dirty="0">
                <a:solidFill>
                  <a:schemeClr val="accent6"/>
                </a:solidFill>
              </a:rPr>
              <a:t>Ορθολογισμός των </a:t>
            </a:r>
            <a:r>
              <a:rPr lang="el-GR" sz="4400" b="1" kern="0" dirty="0">
                <a:solidFill>
                  <a:schemeClr val="accent6"/>
                </a:solidFill>
              </a:rPr>
              <a:t>Υποχρεώσεων Υποβολής Εκθέσεων</a:t>
            </a:r>
            <a:endParaRPr lang="en-GB" sz="4400" b="1" kern="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Char char="•"/>
              <a:tabLst>
                <a:tab pos="267861" algn="l"/>
              </a:tabLst>
            </a:pPr>
            <a:r>
              <a:rPr lang="el-GR" sz="4400" kern="0" dirty="0">
                <a:solidFill>
                  <a:schemeClr val="accent6"/>
                </a:solidFill>
              </a:rPr>
              <a:t>Ενοποιημένο </a:t>
            </a:r>
            <a:r>
              <a:rPr lang="el-GR" sz="4400" b="1" kern="0" dirty="0">
                <a:solidFill>
                  <a:schemeClr val="accent6"/>
                </a:solidFill>
              </a:rPr>
              <a:t>Πλαίσιο Αξιολογήσεων</a:t>
            </a:r>
            <a:r>
              <a:rPr lang="en-GB" sz="4400" kern="0" dirty="0">
                <a:solidFill>
                  <a:schemeClr val="accent6"/>
                </a:solidFill>
              </a:rPr>
              <a:t> </a:t>
            </a:r>
            <a:r>
              <a:rPr lang="el-GR" sz="4400" kern="0" dirty="0">
                <a:solidFill>
                  <a:schemeClr val="accent6"/>
                </a:solidFill>
              </a:rPr>
              <a:t>1</a:t>
            </a:r>
            <a:r>
              <a:rPr lang="el-GR" sz="4400" kern="0" baseline="30000" dirty="0">
                <a:solidFill>
                  <a:schemeClr val="accent6"/>
                </a:solidFill>
              </a:rPr>
              <a:t>ου</a:t>
            </a:r>
            <a:r>
              <a:rPr lang="el-GR" sz="4400" kern="0" dirty="0">
                <a:solidFill>
                  <a:schemeClr val="accent6"/>
                </a:solidFill>
              </a:rPr>
              <a:t> και 2</a:t>
            </a:r>
            <a:r>
              <a:rPr lang="el-GR" sz="4400" kern="0" baseline="30000" dirty="0">
                <a:solidFill>
                  <a:schemeClr val="accent6"/>
                </a:solidFill>
              </a:rPr>
              <a:t>ου</a:t>
            </a:r>
            <a:r>
              <a:rPr lang="el-GR" sz="4400" kern="0" dirty="0">
                <a:solidFill>
                  <a:schemeClr val="accent6"/>
                </a:solidFill>
              </a:rPr>
              <a:t> Πυλώνα</a:t>
            </a:r>
            <a:endParaRPr lang="en-GB" sz="4400" kern="0" dirty="0">
              <a:solidFill>
                <a:schemeClr val="accent6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12666" y="1123304"/>
            <a:ext cx="21242359" cy="1576569"/>
          </a:xfrm>
          <a:prstGeom prst="rect">
            <a:avLst/>
          </a:prstGeom>
        </p:spPr>
        <p:txBody>
          <a:bodyPr lIns="91429" tIns="45715" rIns="91429" bIns="45715"/>
          <a:lstStyle>
            <a:lvl1pPr marL="9818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3264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7080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89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4708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l-GR" sz="6000" dirty="0"/>
              <a:t>Προς ένα ενοποιημένο πλαίσιο της ΚΑΠ</a:t>
            </a:r>
            <a:endParaRPr lang="en-GB" sz="6000" kern="0" dirty="0"/>
          </a:p>
        </p:txBody>
      </p:sp>
    </p:spTree>
    <p:extLst>
      <p:ext uri="{BB962C8B-B14F-4D97-AF65-F5344CB8AC3E}">
        <p14:creationId xmlns:p14="http://schemas.microsoft.com/office/powerpoint/2010/main" val="166326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16287" y="2700710"/>
            <a:ext cx="21458384" cy="9361040"/>
          </a:xfrm>
          <a:prstGeom prst="rect">
            <a:avLst/>
          </a:prstGeom>
          <a:ln>
            <a:noFill/>
          </a:ln>
        </p:spPr>
        <p:txBody>
          <a:bodyPr/>
          <a:lstStyle>
            <a:lvl1pPr marL="1060361" indent="-10603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76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297450" indent="-8836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6300" b="1">
                <a:solidFill>
                  <a:srgbClr val="0F5494"/>
                </a:solidFill>
                <a:latin typeface="+mn-lt"/>
              </a:defRPr>
            </a:lvl2pPr>
            <a:lvl3pPr marL="3534534" indent="-706906" algn="l" rtl="0" eaLnBrk="1" fontAlgn="base" hangingPunct="1">
              <a:spcBef>
                <a:spcPct val="20000"/>
              </a:spcBef>
              <a:spcAft>
                <a:spcPct val="0"/>
              </a:spcAft>
              <a:defRPr sz="4200">
                <a:solidFill>
                  <a:srgbClr val="0F5494"/>
                </a:solidFill>
                <a:latin typeface="+mn-lt"/>
              </a:defRPr>
            </a:lvl3pPr>
            <a:lvl4pPr marL="4948350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6300">
                <a:solidFill>
                  <a:schemeClr val="tx1"/>
                </a:solidFill>
                <a:latin typeface="Arial" charset="0"/>
              </a:defRPr>
            </a:lvl4pPr>
            <a:lvl5pPr marL="636216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5pPr>
            <a:lvl6pPr marL="7775979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6pPr>
            <a:lvl7pPr marL="9189795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7pPr>
            <a:lvl8pPr marL="10603607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8pPr>
            <a:lvl9pPr marL="12017423" indent="-7069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>
              <a:buClr>
                <a:srgbClr val="FFFFFF"/>
              </a:buClr>
              <a:buNone/>
            </a:pPr>
            <a:r>
              <a:rPr lang="el-GR" sz="3600" kern="0" dirty="0"/>
              <a:t>Η έμφαση στην </a:t>
            </a:r>
            <a:r>
              <a:rPr lang="el-GR" sz="3600" b="1" kern="0" dirty="0"/>
              <a:t>απόδοση</a:t>
            </a:r>
            <a:r>
              <a:rPr lang="en-GB" sz="3600" kern="0" dirty="0"/>
              <a:t> </a:t>
            </a:r>
            <a:r>
              <a:rPr lang="el-GR" sz="3600" kern="0" dirty="0"/>
              <a:t>προϋποθέτει δύο διακριτές, διασυνδεδεμένες διαδικασίες…</a:t>
            </a:r>
            <a:endParaRPr lang="en-GB" sz="3600" b="1" kern="0" dirty="0"/>
          </a:p>
          <a:p>
            <a:pPr marL="874395" lvl="0" indent="-874395">
              <a:lnSpc>
                <a:spcPct val="90000"/>
              </a:lnSpc>
              <a:buClr>
                <a:srgbClr val="FFFFFF"/>
              </a:buClr>
            </a:pPr>
            <a:endParaRPr lang="en-US" sz="1200" b="1" kern="0" dirty="0"/>
          </a:p>
          <a:p>
            <a:pPr marL="1836230" lvl="1" indent="-786956">
              <a:spcAft>
                <a:spcPts val="1377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3200" i="1" kern="0" dirty="0"/>
              <a:t>… </a:t>
            </a:r>
            <a:r>
              <a:rPr lang="el-GR" sz="3200" i="1" kern="0" dirty="0"/>
              <a:t>αυτή της αξιολόγησης της πολιτικής και αυτή της αξιολόγησης της εφαρμογής της </a:t>
            </a:r>
            <a:endParaRPr lang="en-GB" sz="3200" i="1" kern="0" dirty="0"/>
          </a:p>
          <a:p>
            <a:pPr marL="874395" lvl="0" indent="-874395">
              <a:lnSpc>
                <a:spcPct val="90000"/>
              </a:lnSpc>
              <a:buClr>
                <a:srgbClr val="0F5494"/>
              </a:buClr>
            </a:pPr>
            <a:endParaRPr lang="en-US" sz="3600" b="1" kern="0" dirty="0"/>
          </a:p>
          <a:p>
            <a:pPr marL="0" lvl="0" indent="0">
              <a:buClr>
                <a:srgbClr val="FFFFFF"/>
              </a:buClr>
              <a:buNone/>
            </a:pPr>
            <a:r>
              <a:rPr lang="el-GR" sz="3600" kern="0" dirty="0"/>
              <a:t>Η αξιολόγηση της </a:t>
            </a:r>
            <a:r>
              <a:rPr lang="el-GR" sz="3600" b="1" kern="0" dirty="0"/>
              <a:t>απόδοσης μιας πολιτικής έχει νόημα όταν αναδεικνύει το πώς</a:t>
            </a:r>
            <a:r>
              <a:rPr lang="en-GB" sz="3600" kern="0" dirty="0"/>
              <a:t> …</a:t>
            </a:r>
            <a:r>
              <a:rPr lang="en-GB" sz="3600" b="1" kern="0" dirty="0"/>
              <a:t> </a:t>
            </a:r>
          </a:p>
          <a:p>
            <a:pPr marL="874395" lvl="0" indent="-874395">
              <a:lnSpc>
                <a:spcPct val="90000"/>
              </a:lnSpc>
              <a:buClr>
                <a:srgbClr val="FFFFFF"/>
              </a:buClr>
            </a:pPr>
            <a:endParaRPr lang="en-US" sz="1200" b="1" kern="0" dirty="0"/>
          </a:p>
          <a:p>
            <a:pPr marL="1836230" lvl="1" indent="-786956">
              <a:spcAft>
                <a:spcPts val="1377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3200" i="1" kern="0" dirty="0"/>
              <a:t>… </a:t>
            </a:r>
            <a:r>
              <a:rPr lang="el-GR" sz="3200" i="1" kern="0" dirty="0"/>
              <a:t>επιτυγχάνονται ειδικοί στόχοι</a:t>
            </a:r>
            <a:r>
              <a:rPr lang="en-GB" sz="3200" i="1" kern="0" dirty="0"/>
              <a:t>, </a:t>
            </a:r>
            <a:r>
              <a:rPr lang="el-GR" sz="3200" i="1" kern="0" dirty="0"/>
              <a:t>ιδίως όταν σχετίζονται με ειδικούς σκοπούς</a:t>
            </a:r>
            <a:endParaRPr lang="en-GB" sz="3200" i="1" kern="0" dirty="0"/>
          </a:p>
          <a:p>
            <a:pPr marL="0" lvl="0" indent="0">
              <a:buClr>
                <a:srgbClr val="FFFFFF"/>
              </a:buClr>
              <a:buNone/>
            </a:pPr>
            <a:endParaRPr lang="en-GB" sz="3600" b="1" kern="0" dirty="0"/>
          </a:p>
          <a:p>
            <a:pPr marL="0" lvl="0" indent="0">
              <a:buClr>
                <a:srgbClr val="FFFFFF"/>
              </a:buClr>
              <a:buNone/>
            </a:pPr>
            <a:r>
              <a:rPr lang="el-GR" sz="3600" kern="0" dirty="0"/>
              <a:t>Η αξιόπιστη</a:t>
            </a:r>
            <a:r>
              <a:rPr lang="en-GB" sz="3600" kern="0" dirty="0"/>
              <a:t> </a:t>
            </a:r>
            <a:r>
              <a:rPr lang="el-GR" sz="3600" b="1" kern="0" dirty="0"/>
              <a:t>αξιολόγηση πολιτικής </a:t>
            </a:r>
            <a:r>
              <a:rPr lang="el-GR" sz="3600" kern="0" dirty="0"/>
              <a:t>προϋποθέτει επιλογή ενός συνόλου</a:t>
            </a:r>
            <a:r>
              <a:rPr lang="en-GB" sz="3600" kern="0" dirty="0"/>
              <a:t> </a:t>
            </a:r>
            <a:r>
              <a:rPr lang="el-GR" sz="3600" kern="0" dirty="0"/>
              <a:t>δεικτών</a:t>
            </a:r>
            <a:r>
              <a:rPr lang="en-GB" sz="3600" kern="0" dirty="0"/>
              <a:t> </a:t>
            </a:r>
            <a:r>
              <a:rPr lang="el-GR" sz="3600" kern="0" dirty="0"/>
              <a:t>που</a:t>
            </a:r>
            <a:r>
              <a:rPr lang="en-GB" sz="3600" kern="0" dirty="0"/>
              <a:t>…</a:t>
            </a:r>
          </a:p>
          <a:p>
            <a:pPr marL="874395" lvl="0" indent="-874395">
              <a:lnSpc>
                <a:spcPct val="90000"/>
              </a:lnSpc>
              <a:buClr>
                <a:srgbClr val="FFFFFF"/>
              </a:buClr>
            </a:pPr>
            <a:endParaRPr lang="en-US" sz="1200" b="1" kern="0" dirty="0"/>
          </a:p>
          <a:p>
            <a:pPr marL="1836230" lvl="1" indent="-786956">
              <a:spcAft>
                <a:spcPts val="1377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3200" i="1" kern="0" dirty="0"/>
              <a:t>… </a:t>
            </a:r>
            <a:r>
              <a:rPr lang="el-GR" sz="3200" i="1" kern="0" dirty="0"/>
              <a:t>δείχνουν πώς συγκεκριμένες παρεμβάσεις επιτυγχάνουν συγκεκριμένους  σκοπούς</a:t>
            </a:r>
            <a:endParaRPr lang="en-GB" sz="3200" i="1" kern="0" dirty="0"/>
          </a:p>
          <a:p>
            <a:pPr marL="0" lvl="0" indent="0">
              <a:buClr>
                <a:srgbClr val="FFFFFF"/>
              </a:buClr>
              <a:buNone/>
            </a:pPr>
            <a:endParaRPr lang="en-GB" sz="3600" b="1" kern="0" dirty="0"/>
          </a:p>
          <a:p>
            <a:pPr marL="0" lvl="0" indent="0">
              <a:buClr>
                <a:srgbClr val="FFFFFF"/>
              </a:buClr>
              <a:buNone/>
            </a:pPr>
            <a:r>
              <a:rPr lang="el-GR" sz="3600" b="1" kern="0" dirty="0"/>
              <a:t>Η αξιολόγηση της απόδοσης της ΚΑΠ θα είναι πολυετής</a:t>
            </a:r>
            <a:r>
              <a:rPr lang="el-GR" sz="3600" kern="0" dirty="0"/>
              <a:t> βάσει συνδυασμού μεθόδων </a:t>
            </a:r>
            <a:r>
              <a:rPr lang="en-GB" sz="3600" kern="0" dirty="0"/>
              <a:t> …</a:t>
            </a:r>
            <a:r>
              <a:rPr lang="en-GB" sz="3600" b="1" kern="0" dirty="0"/>
              <a:t> </a:t>
            </a:r>
          </a:p>
          <a:p>
            <a:pPr marL="874395" lvl="0" indent="-874395">
              <a:lnSpc>
                <a:spcPct val="90000"/>
              </a:lnSpc>
              <a:buClr>
                <a:srgbClr val="FFFFFF"/>
              </a:buClr>
            </a:pPr>
            <a:endParaRPr lang="en-US" sz="1200" b="1" kern="0" dirty="0"/>
          </a:p>
          <a:p>
            <a:pPr marL="1836230" lvl="1" indent="-786956">
              <a:spcAft>
                <a:spcPts val="1377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3200" i="1" kern="0" dirty="0"/>
              <a:t>… </a:t>
            </a:r>
            <a:r>
              <a:rPr lang="el-GR" sz="3200" i="1" kern="0" dirty="0"/>
              <a:t>ενώ η αξιολόγηση της εφαρμογής της προϋποθέτει ετήσια παρακολούθηση</a:t>
            </a:r>
            <a:endParaRPr lang="en-GB" sz="3200" i="1" kern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0964281" y="12628430"/>
            <a:ext cx="1608951" cy="693869"/>
          </a:xfrm>
          <a:prstGeom prst="rect">
            <a:avLst/>
          </a:prstGeom>
          <a:solidFill>
            <a:srgbClr val="2C6E1C"/>
          </a:solidFill>
          <a:ln/>
        </p:spPr>
        <p:txBody>
          <a:bodyPr lIns="209855" tIns="104927" rIns="209855" bIns="104927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fld id="{5B491772-24F1-43EF-AB23-FDDAC09E3150}" type="slidenum">
              <a:rPr lang="en-GB" sz="2300">
                <a:solidFill>
                  <a:srgbClr val="FFFFFF"/>
                </a:solidFill>
              </a:rPr>
              <a:pPr algn="ctr" eaLnBrk="1" hangingPunct="1"/>
              <a:t>9</a:t>
            </a:fld>
            <a:endParaRPr lang="en-GB" sz="23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0222" y="684486"/>
            <a:ext cx="22178464" cy="1224136"/>
          </a:xfrm>
          <a:prstGeom prst="rect">
            <a:avLst/>
          </a:prstGeom>
        </p:spPr>
        <p:txBody>
          <a:bodyPr lIns="91429" tIns="45715" rIns="91429" bIns="45715"/>
          <a:lstStyle>
            <a:lvl1pPr marL="9818" indent="0" algn="l" rtl="0" eaLnBrk="1" fontAlgn="base" hangingPunct="1">
              <a:spcBef>
                <a:spcPct val="0"/>
              </a:spcBef>
              <a:spcAft>
                <a:spcPct val="0"/>
              </a:spcAft>
              <a:defRPr sz="9300" b="1" i="1">
                <a:solidFill>
                  <a:schemeClr val="bg2">
                    <a:lumMod val="75000"/>
                  </a:schemeClr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  <a:lvl2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2pPr>
            <a:lvl3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3pPr>
            <a:lvl4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4pPr>
            <a:lvl5pPr marL="1109452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5pPr>
            <a:lvl6pPr marL="2523264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6pPr>
            <a:lvl7pPr marL="3937080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7pPr>
            <a:lvl8pPr marL="5350896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8pPr>
            <a:lvl9pPr marL="6764708" algn="l" rtl="0" eaLnBrk="1" fontAlgn="base" hangingPunct="1">
              <a:spcBef>
                <a:spcPct val="0"/>
              </a:spcBef>
              <a:spcAft>
                <a:spcPct val="0"/>
              </a:spcAft>
              <a:defRPr sz="93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l-GR" sz="6000" kern="0" dirty="0"/>
              <a:t>Έμφαση στην απόδοση</a:t>
            </a:r>
            <a:endParaRPr lang="en-GB" sz="6700" kern="0" dirty="0"/>
          </a:p>
        </p:txBody>
      </p:sp>
    </p:spTree>
    <p:extLst>
      <p:ext uri="{BB962C8B-B14F-4D97-AF65-F5344CB8AC3E}">
        <p14:creationId xmlns:p14="http://schemas.microsoft.com/office/powerpoint/2010/main" val="19494999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1814</Words>
  <Application>Microsoft Office PowerPoint</Application>
  <PresentationFormat>Προσαρμογή</PresentationFormat>
  <Paragraphs>267</Paragraphs>
  <Slides>21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34" baseType="lpstr">
      <vt:lpstr>MS Mincho</vt:lpstr>
      <vt:lpstr>ＭＳ Ｐゴシック</vt:lpstr>
      <vt:lpstr>Arial</vt:lpstr>
      <vt:lpstr>Calibri</vt:lpstr>
      <vt:lpstr>Candara</vt:lpstr>
      <vt:lpstr>EC Square Sans Cond Pro</vt:lpstr>
      <vt:lpstr>EC Square Sans Cond Pro Medium</vt:lpstr>
      <vt:lpstr>EC Square Sans Pro</vt:lpstr>
      <vt:lpstr>EC Square Sans Pro Medium</vt:lpstr>
      <vt:lpstr>Times New Roman</vt:lpstr>
      <vt:lpstr>Verdana</vt:lpstr>
      <vt:lpstr>Wingdings</vt:lpstr>
      <vt:lpstr>Blank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DIRECT PAYMENTS: External convergence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2017-06-14T10:28:16Z</dcterms:created>
  <dcterms:modified xsi:type="dcterms:W3CDTF">2018-05-17T06:15:36Z</dcterms:modified>
</cp:coreProperties>
</file>